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9" r:id="rId3"/>
    <p:sldId id="1289" r:id="rId4"/>
    <p:sldId id="261" r:id="rId5"/>
    <p:sldId id="264" r:id="rId6"/>
    <p:sldId id="279" r:id="rId7"/>
    <p:sldId id="1290" r:id="rId8"/>
    <p:sldId id="265" r:id="rId9"/>
    <p:sldId id="1293" r:id="rId10"/>
    <p:sldId id="300" r:id="rId11"/>
    <p:sldId id="1291" r:id="rId12"/>
    <p:sldId id="1292" r:id="rId13"/>
    <p:sldId id="1294" r:id="rId14"/>
    <p:sldId id="1310" r:id="rId15"/>
    <p:sldId id="1311" r:id="rId16"/>
    <p:sldId id="1295" r:id="rId17"/>
    <p:sldId id="1296" r:id="rId18"/>
    <p:sldId id="1297" r:id="rId19"/>
    <p:sldId id="1298" r:id="rId20"/>
    <p:sldId id="1299" r:id="rId21"/>
    <p:sldId id="1300" r:id="rId22"/>
    <p:sldId id="1301" r:id="rId23"/>
    <p:sldId id="1302" r:id="rId24"/>
    <p:sldId id="1303" r:id="rId25"/>
    <p:sldId id="1304" r:id="rId26"/>
    <p:sldId id="1305" r:id="rId27"/>
    <p:sldId id="1308" r:id="rId28"/>
    <p:sldId id="1306" r:id="rId29"/>
    <p:sldId id="1307" r:id="rId30"/>
    <p:sldId id="278" r:id="rId31"/>
  </p:sldIdLst>
  <p:sldSz cx="13817600" cy="7772400"/>
  <p:notesSz cx="10058400" cy="7772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96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976C837-2D8C-44C1-4294-B0D9D2D5E976}" name="Donna Morrison" initials="DM" userId="2f9837a2945663ff"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4259B6-A915-4039-90F2-BA95185979F5}" v="3" dt="2026-09-25T22:46:58.234"/>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94660"/>
  </p:normalViewPr>
  <p:slideViewPr>
    <p:cSldViewPr>
      <p:cViewPr varScale="1">
        <p:scale>
          <a:sx n="93" d="100"/>
          <a:sy n="93" d="100"/>
        </p:scale>
        <p:origin x="816" y="78"/>
      </p:cViewPr>
      <p:guideLst>
        <p:guide orient="horz" pos="2880"/>
        <p:guide pos="2967"/>
      </p:guideLst>
    </p:cSldViewPr>
  </p:slideViewPr>
  <p:notesTextViewPr>
    <p:cViewPr>
      <p:scale>
        <a:sx n="3" d="2"/>
        <a:sy n="3" d="2"/>
      </p:scale>
      <p:origin x="0" y="0"/>
    </p:cViewPr>
  </p:notesTextViewPr>
  <p:sorterViewPr>
    <p:cViewPr>
      <p:scale>
        <a:sx n="100" d="100"/>
        <a:sy n="100" d="100"/>
      </p:scale>
      <p:origin x="0" y="-5964"/>
    </p:cViewPr>
  </p:sorterViewPr>
  <p:notesViewPr>
    <p:cSldViewPr>
      <p:cViewPr varScale="1">
        <p:scale>
          <a:sx n="99" d="100"/>
          <a:sy n="99" d="100"/>
        </p:scale>
        <p:origin x="2574"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8/10/relationships/authors" Target="authors.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yle Whittaker" userId="e3fb9575727fab24" providerId="LiveId" clId="{2290DD41-8640-4B68-9C20-51F241D1EB63}"/>
    <pc:docChg chg="modSld">
      <pc:chgData name="Dayle Whittaker" userId="e3fb9575727fab24" providerId="LiveId" clId="{2290DD41-8640-4B68-9C20-51F241D1EB63}" dt="2026-09-25T22:47:40.812" v="285" actId="207"/>
      <pc:docMkLst>
        <pc:docMk/>
      </pc:docMkLst>
      <pc:sldChg chg="modSp mod">
        <pc:chgData name="Dayle Whittaker" userId="e3fb9575727fab24" providerId="LiveId" clId="{2290DD41-8640-4B68-9C20-51F241D1EB63}" dt="2026-09-25T02:06:36.723" v="161" actId="20577"/>
        <pc:sldMkLst>
          <pc:docMk/>
          <pc:sldMk cId="2983737021" sldId="300"/>
        </pc:sldMkLst>
        <pc:spChg chg="mod">
          <ac:chgData name="Dayle Whittaker" userId="e3fb9575727fab24" providerId="LiveId" clId="{2290DD41-8640-4B68-9C20-51F241D1EB63}" dt="2026-09-25T02:06:36.723" v="161" actId="20577"/>
          <ac:spMkLst>
            <pc:docMk/>
            <pc:sldMk cId="2983737021" sldId="300"/>
            <ac:spMk id="5" creationId="{D05E3DD6-23FC-8BBF-E2FA-16174BE9986B}"/>
          </ac:spMkLst>
        </pc:spChg>
      </pc:sldChg>
      <pc:sldChg chg="modSp mod">
        <pc:chgData name="Dayle Whittaker" userId="e3fb9575727fab24" providerId="LiveId" clId="{2290DD41-8640-4B68-9C20-51F241D1EB63}" dt="2026-09-25T22:47:40.812" v="285" actId="207"/>
        <pc:sldMkLst>
          <pc:docMk/>
          <pc:sldMk cId="3806423911" sldId="1308"/>
        </pc:sldMkLst>
        <pc:spChg chg="mod">
          <ac:chgData name="Dayle Whittaker" userId="e3fb9575727fab24" providerId="LiveId" clId="{2290DD41-8640-4B68-9C20-51F241D1EB63}" dt="2026-09-25T22:47:40.812" v="285" actId="207"/>
          <ac:spMkLst>
            <pc:docMk/>
            <pc:sldMk cId="3806423911" sldId="1308"/>
            <ac:spMk id="14" creationId="{C303D961-5F0E-7576-FFDF-70C07F061C1C}"/>
          </ac:spMkLst>
        </pc:spChg>
      </pc:sldChg>
      <pc:sldChg chg="modSp mod">
        <pc:chgData name="Dayle Whittaker" userId="e3fb9575727fab24" providerId="LiveId" clId="{2290DD41-8640-4B68-9C20-51F241D1EB63}" dt="2026-09-25T22:45:05.171" v="227" actId="207"/>
        <pc:sldMkLst>
          <pc:docMk/>
          <pc:sldMk cId="3640351777" sldId="1311"/>
        </pc:sldMkLst>
        <pc:spChg chg="mod">
          <ac:chgData name="Dayle Whittaker" userId="e3fb9575727fab24" providerId="LiveId" clId="{2290DD41-8640-4B68-9C20-51F241D1EB63}" dt="2026-09-25T22:45:05.171" v="227" actId="207"/>
          <ac:spMkLst>
            <pc:docMk/>
            <pc:sldMk cId="3640351777" sldId="1311"/>
            <ac:spMk id="5" creationId="{48CBFC17-77BB-DC7C-13F7-C3C03526388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2698750" y="971550"/>
            <a:ext cx="4660900" cy="262255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1006475" y="3740150"/>
            <a:ext cx="8045450" cy="30607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Slide Number Placeholder 6"/>
          <p:cNvSpPr>
            <a:spLocks noGrp="1"/>
          </p:cNvSpPr>
          <p:nvPr>
            <p:ph type="sldNum" sz="quarter" idx="5"/>
          </p:nvPr>
        </p:nvSpPr>
        <p:spPr>
          <a:xfrm>
            <a:off x="5697538" y="7383463"/>
            <a:ext cx="4359275" cy="388937"/>
          </a:xfrm>
          <a:prstGeom prst="rect">
            <a:avLst/>
          </a:prstGeom>
        </p:spPr>
        <p:txBody>
          <a:bodyPr vert="horz" lIns="91440" tIns="45720" rIns="91440" bIns="45720" rtlCol="0" anchor="b"/>
          <a:lstStyle>
            <a:lvl1pPr algn="r">
              <a:defRPr sz="1200"/>
            </a:lvl1pPr>
          </a:lstStyle>
          <a:p>
            <a:fld id="{945B2AAC-0B39-4931-9CC8-D825B9376AB2}" type="slidenum">
              <a:rPr lang="en-CA" smtClean="0"/>
              <a:t>‹#›</a:t>
            </a:fld>
            <a:endParaRPr lang="en-CA"/>
          </a:p>
        </p:txBody>
      </p:sp>
    </p:spTree>
    <p:extLst>
      <p:ext uri="{BB962C8B-B14F-4D97-AF65-F5344CB8AC3E}">
        <p14:creationId xmlns:p14="http://schemas.microsoft.com/office/powerpoint/2010/main" val="2632980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45B2AAC-0B39-4931-9CC8-D825B9376AB2}" type="slidenum">
              <a:rPr lang="en-CA" smtClean="0"/>
              <a:t>1</a:t>
            </a:fld>
            <a:endParaRPr lang="en-CA"/>
          </a:p>
        </p:txBody>
      </p:sp>
    </p:spTree>
    <p:extLst>
      <p:ext uri="{BB962C8B-B14F-4D97-AF65-F5344CB8AC3E}">
        <p14:creationId xmlns:p14="http://schemas.microsoft.com/office/powerpoint/2010/main" val="390711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45B2AAC-0B39-4931-9CC8-D825B9376AB2}" type="slidenum">
              <a:rPr lang="en-CA" smtClean="0"/>
              <a:t>2</a:t>
            </a:fld>
            <a:endParaRPr lang="en-CA"/>
          </a:p>
        </p:txBody>
      </p:sp>
    </p:spTree>
    <p:extLst>
      <p:ext uri="{BB962C8B-B14F-4D97-AF65-F5344CB8AC3E}">
        <p14:creationId xmlns:p14="http://schemas.microsoft.com/office/powerpoint/2010/main" val="824908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CAF6C-CAE8-0618-A10C-23D901E4DB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B1D3C2-F020-32AA-BF1E-35881E90CA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72A4D0-0D5F-21DC-E933-561BF7936C84}"/>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15D08A67-E4E4-8EF5-5241-0BF71274BAFB}"/>
              </a:ext>
            </a:extLst>
          </p:cNvPr>
          <p:cNvSpPr>
            <a:spLocks noGrp="1"/>
          </p:cNvSpPr>
          <p:nvPr>
            <p:ph type="sldNum" sz="quarter" idx="5"/>
          </p:nvPr>
        </p:nvSpPr>
        <p:spPr/>
        <p:txBody>
          <a:bodyPr/>
          <a:lstStyle/>
          <a:p>
            <a:fld id="{945B2AAC-0B39-4931-9CC8-D825B9376AB2}" type="slidenum">
              <a:rPr lang="en-CA" smtClean="0"/>
              <a:t>3</a:t>
            </a:fld>
            <a:endParaRPr lang="en-CA"/>
          </a:p>
        </p:txBody>
      </p:sp>
    </p:spTree>
    <p:extLst>
      <p:ext uri="{BB962C8B-B14F-4D97-AF65-F5344CB8AC3E}">
        <p14:creationId xmlns:p14="http://schemas.microsoft.com/office/powerpoint/2010/main" val="4020750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45B2AAC-0B39-4931-9CC8-D825B9376AB2}" type="slidenum">
              <a:rPr lang="en-CA" smtClean="0"/>
              <a:t>4</a:t>
            </a:fld>
            <a:endParaRPr lang="en-CA"/>
          </a:p>
        </p:txBody>
      </p:sp>
    </p:spTree>
    <p:extLst>
      <p:ext uri="{BB962C8B-B14F-4D97-AF65-F5344CB8AC3E}">
        <p14:creationId xmlns:p14="http://schemas.microsoft.com/office/powerpoint/2010/main" val="1289807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45B2AAC-0B39-4931-9CC8-D825B9376AB2}" type="slidenum">
              <a:rPr lang="en-CA" smtClean="0"/>
              <a:t>5</a:t>
            </a:fld>
            <a:endParaRPr lang="en-CA"/>
          </a:p>
        </p:txBody>
      </p:sp>
    </p:spTree>
    <p:extLst>
      <p:ext uri="{BB962C8B-B14F-4D97-AF65-F5344CB8AC3E}">
        <p14:creationId xmlns:p14="http://schemas.microsoft.com/office/powerpoint/2010/main" val="2094131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AC8EA-6FB6-448F-9C26-88228FB226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A701A4-5F03-64D5-1F46-58C8C51930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80951B-2A1D-2C7D-4841-555490D258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642431-81F2-4A5A-8DDE-ACD953A23A73}"/>
              </a:ext>
            </a:extLst>
          </p:cNvPr>
          <p:cNvSpPr>
            <a:spLocks noGrp="1"/>
          </p:cNvSpPr>
          <p:nvPr>
            <p:ph type="sldNum" sz="quarter" idx="5"/>
          </p:nvPr>
        </p:nvSpPr>
        <p:spPr/>
        <p:txBody>
          <a:bodyPr/>
          <a:lstStyle/>
          <a:p>
            <a:fld id="{945B2AAC-0B39-4931-9CC8-D825B9376AB2}" type="slidenum">
              <a:rPr lang="en-CA" smtClean="0"/>
              <a:t>6</a:t>
            </a:fld>
            <a:endParaRPr lang="en-CA"/>
          </a:p>
        </p:txBody>
      </p:sp>
    </p:spTree>
    <p:extLst>
      <p:ext uri="{BB962C8B-B14F-4D97-AF65-F5344CB8AC3E}">
        <p14:creationId xmlns:p14="http://schemas.microsoft.com/office/powerpoint/2010/main" val="1578731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3BECD-331E-7EA5-5E15-B32A1E1968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6A4E76-A2AB-446C-B01D-A8D27375BF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B067C9-544E-51A8-1E9A-73E751547D73}"/>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0EF33B19-D061-50AD-50D6-98B981AF9E6F}"/>
              </a:ext>
            </a:extLst>
          </p:cNvPr>
          <p:cNvSpPr>
            <a:spLocks noGrp="1"/>
          </p:cNvSpPr>
          <p:nvPr>
            <p:ph type="sldNum" sz="quarter" idx="5"/>
          </p:nvPr>
        </p:nvSpPr>
        <p:spPr/>
        <p:txBody>
          <a:bodyPr/>
          <a:lstStyle/>
          <a:p>
            <a:fld id="{945B2AAC-0B39-4931-9CC8-D825B9376AB2}" type="slidenum">
              <a:rPr lang="en-CA" smtClean="0"/>
              <a:t>7</a:t>
            </a:fld>
            <a:endParaRPr lang="en-CA"/>
          </a:p>
        </p:txBody>
      </p:sp>
    </p:spTree>
    <p:extLst>
      <p:ext uri="{BB962C8B-B14F-4D97-AF65-F5344CB8AC3E}">
        <p14:creationId xmlns:p14="http://schemas.microsoft.com/office/powerpoint/2010/main" val="25772063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45B2AAC-0B39-4931-9CC8-D825B9376AB2}" type="slidenum">
              <a:rPr lang="en-CA" smtClean="0"/>
              <a:t>8</a:t>
            </a:fld>
            <a:endParaRPr lang="en-CA"/>
          </a:p>
        </p:txBody>
      </p:sp>
    </p:spTree>
    <p:extLst>
      <p:ext uri="{BB962C8B-B14F-4D97-AF65-F5344CB8AC3E}">
        <p14:creationId xmlns:p14="http://schemas.microsoft.com/office/powerpoint/2010/main" val="1619977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03558-8CA2-4C6D-1BDB-45327C7CD8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6CD1B0-FAEB-5D88-C036-9DD15B9382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464724-A2EA-CDA4-41EC-CE1E12E04CA2}"/>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C760D7A1-8246-DF33-0E0E-CA9FCAA83926}"/>
              </a:ext>
            </a:extLst>
          </p:cNvPr>
          <p:cNvSpPr>
            <a:spLocks noGrp="1"/>
          </p:cNvSpPr>
          <p:nvPr>
            <p:ph type="sldNum" sz="quarter" idx="5"/>
          </p:nvPr>
        </p:nvSpPr>
        <p:spPr/>
        <p:txBody>
          <a:bodyPr/>
          <a:lstStyle/>
          <a:p>
            <a:fld id="{945B2AAC-0B39-4931-9CC8-D825B9376AB2}" type="slidenum">
              <a:rPr lang="en-CA" smtClean="0"/>
              <a:t>9</a:t>
            </a:fld>
            <a:endParaRPr lang="en-CA"/>
          </a:p>
        </p:txBody>
      </p:sp>
    </p:spTree>
    <p:extLst>
      <p:ext uri="{BB962C8B-B14F-4D97-AF65-F5344CB8AC3E}">
        <p14:creationId xmlns:p14="http://schemas.microsoft.com/office/powerpoint/2010/main" val="30791719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4D2B4-4A43-9869-58C2-580593B452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4B1324-B91F-6305-2CD1-471C08D4F5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717D81-C7B1-C9D5-1A07-A756F5C707DC}"/>
              </a:ext>
            </a:extLst>
          </p:cNvPr>
          <p:cNvSpPr>
            <a:spLocks noGrp="1"/>
          </p:cNvSpPr>
          <p:nvPr>
            <p:ph type="body" idx="1"/>
          </p:nvPr>
        </p:nvSpPr>
        <p:spPr/>
        <p:txBody>
          <a:bodyPr/>
          <a:lstStyle/>
          <a:p>
            <a:endParaRPr lang="en-US" dirty="0"/>
          </a:p>
          <a:p>
            <a:endParaRPr lang="en-US" dirty="0"/>
          </a:p>
        </p:txBody>
      </p:sp>
      <p:sp>
        <p:nvSpPr>
          <p:cNvPr id="4" name="Header Placeholder 3">
            <a:extLst>
              <a:ext uri="{FF2B5EF4-FFF2-40B4-BE49-F238E27FC236}">
                <a16:creationId xmlns:a16="http://schemas.microsoft.com/office/drawing/2014/main" id="{00F3E9AD-99EA-69FB-9ED7-D58287B11DC1}"/>
              </a:ext>
            </a:extLst>
          </p:cNvPr>
          <p:cNvSpPr>
            <a:spLocks noGrp="1"/>
          </p:cNvSpPr>
          <p:nvPr>
            <p:ph type="hdr" sz="quarter"/>
          </p:nvPr>
        </p:nvSpPr>
        <p:spPr/>
        <p:txBody>
          <a:bodyPr/>
          <a:lstStyle/>
          <a:p>
            <a:r>
              <a:rPr lang="en-CA" dirty="0"/>
              <a:t>OSSTF ELHT Benefits Guide</a:t>
            </a:r>
          </a:p>
        </p:txBody>
      </p:sp>
      <p:sp>
        <p:nvSpPr>
          <p:cNvPr id="5" name="Slide Number Placeholder 4">
            <a:extLst>
              <a:ext uri="{FF2B5EF4-FFF2-40B4-BE49-F238E27FC236}">
                <a16:creationId xmlns:a16="http://schemas.microsoft.com/office/drawing/2014/main" id="{A23A2F1F-55E5-47CA-EDC3-0FBC2C85FDF9}"/>
              </a:ext>
            </a:extLst>
          </p:cNvPr>
          <p:cNvSpPr>
            <a:spLocks noGrp="1"/>
          </p:cNvSpPr>
          <p:nvPr>
            <p:ph type="sldNum" sz="quarter" idx="5"/>
          </p:nvPr>
        </p:nvSpPr>
        <p:spPr/>
        <p:txBody>
          <a:bodyPr/>
          <a:lstStyle/>
          <a:p>
            <a:fld id="{366E4BE2-DCD8-4EEC-8162-5EFAADE1BFF1}" type="slidenum">
              <a:rPr lang="en-CA" smtClean="0"/>
              <a:t>10</a:t>
            </a:fld>
            <a:endParaRPr lang="en-CA" dirty="0"/>
          </a:p>
        </p:txBody>
      </p:sp>
    </p:spTree>
    <p:extLst>
      <p:ext uri="{BB962C8B-B14F-4D97-AF65-F5344CB8AC3E}">
        <p14:creationId xmlns:p14="http://schemas.microsoft.com/office/powerpoint/2010/main" val="9509227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19AC0-B48D-0DAA-18F3-DDF1E870BF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22B56C-9358-F283-BDE2-32DF7AFAA1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E4023B-39A9-0334-9F30-1464C87ACF41}"/>
              </a:ext>
            </a:extLst>
          </p:cNvPr>
          <p:cNvSpPr>
            <a:spLocks noGrp="1"/>
          </p:cNvSpPr>
          <p:nvPr>
            <p:ph type="body" idx="1"/>
          </p:nvPr>
        </p:nvSpPr>
        <p:spPr>
          <a:xfrm>
            <a:off x="1674813" y="4178301"/>
            <a:ext cx="8045450" cy="3060700"/>
          </a:xfrm>
        </p:spPr>
        <p:txBody>
          <a:bodyPr/>
          <a:lstStyle/>
          <a:p>
            <a:endParaRPr lang="en-CA" dirty="0"/>
          </a:p>
        </p:txBody>
      </p:sp>
      <p:sp>
        <p:nvSpPr>
          <p:cNvPr id="4" name="Slide Number Placeholder 3">
            <a:extLst>
              <a:ext uri="{FF2B5EF4-FFF2-40B4-BE49-F238E27FC236}">
                <a16:creationId xmlns:a16="http://schemas.microsoft.com/office/drawing/2014/main" id="{3924174D-DAB2-D308-E712-B2FF0DAA0679}"/>
              </a:ext>
            </a:extLst>
          </p:cNvPr>
          <p:cNvSpPr>
            <a:spLocks noGrp="1"/>
          </p:cNvSpPr>
          <p:nvPr>
            <p:ph type="sldNum" sz="quarter" idx="5"/>
          </p:nvPr>
        </p:nvSpPr>
        <p:spPr/>
        <p:txBody>
          <a:bodyPr/>
          <a:lstStyle/>
          <a:p>
            <a:fld id="{945B2AAC-0B39-4931-9CC8-D825B9376AB2}" type="slidenum">
              <a:rPr lang="en-CA" smtClean="0"/>
              <a:t>11</a:t>
            </a:fld>
            <a:endParaRPr lang="en-CA"/>
          </a:p>
        </p:txBody>
      </p:sp>
    </p:spTree>
    <p:extLst>
      <p:ext uri="{BB962C8B-B14F-4D97-AF65-F5344CB8AC3E}">
        <p14:creationId xmlns:p14="http://schemas.microsoft.com/office/powerpoint/2010/main" val="20148556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2885B-AC0E-6AB0-8CC8-48F97AA22C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65CD52-431B-C33D-BD84-63B260532C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45556B-3A74-083F-BECB-36AFDF027DD9}"/>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8F70A846-F890-2C0A-2717-509FFF0C6025}"/>
              </a:ext>
            </a:extLst>
          </p:cNvPr>
          <p:cNvSpPr>
            <a:spLocks noGrp="1"/>
          </p:cNvSpPr>
          <p:nvPr>
            <p:ph type="sldNum" sz="quarter" idx="5"/>
          </p:nvPr>
        </p:nvSpPr>
        <p:spPr/>
        <p:txBody>
          <a:bodyPr/>
          <a:lstStyle/>
          <a:p>
            <a:fld id="{945B2AAC-0B39-4931-9CC8-D825B9376AB2}" type="slidenum">
              <a:rPr lang="en-CA" smtClean="0"/>
              <a:t>12</a:t>
            </a:fld>
            <a:endParaRPr lang="en-CA"/>
          </a:p>
        </p:txBody>
      </p:sp>
    </p:spTree>
    <p:extLst>
      <p:ext uri="{BB962C8B-B14F-4D97-AF65-F5344CB8AC3E}">
        <p14:creationId xmlns:p14="http://schemas.microsoft.com/office/powerpoint/2010/main" val="7018878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1D748-D51C-D0B8-74EA-1CB4E4FF6B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6F093A-91D3-2EAA-5FCF-9A2CDB690B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C0AB62-333F-BAA3-75E3-893FD0F02DA9}"/>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280EBB4D-62D8-4256-9D13-7C4F333DD7B6}"/>
              </a:ext>
            </a:extLst>
          </p:cNvPr>
          <p:cNvSpPr>
            <a:spLocks noGrp="1"/>
          </p:cNvSpPr>
          <p:nvPr>
            <p:ph type="sldNum" sz="quarter" idx="5"/>
          </p:nvPr>
        </p:nvSpPr>
        <p:spPr/>
        <p:txBody>
          <a:bodyPr/>
          <a:lstStyle/>
          <a:p>
            <a:fld id="{945B2AAC-0B39-4931-9CC8-D825B9376AB2}" type="slidenum">
              <a:rPr lang="en-CA" smtClean="0"/>
              <a:t>13</a:t>
            </a:fld>
            <a:endParaRPr lang="en-CA"/>
          </a:p>
        </p:txBody>
      </p:sp>
    </p:spTree>
    <p:extLst>
      <p:ext uri="{BB962C8B-B14F-4D97-AF65-F5344CB8AC3E}">
        <p14:creationId xmlns:p14="http://schemas.microsoft.com/office/powerpoint/2010/main" val="42862705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269A4-5588-1514-DCDC-F2E8F1332A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4919AF-983B-98DF-A252-62437C0496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BCDA42-5864-8F30-E6BA-22CF224D2A85}"/>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E3CD372F-E382-C91A-ED9E-E220AF188B50}"/>
              </a:ext>
            </a:extLst>
          </p:cNvPr>
          <p:cNvSpPr>
            <a:spLocks noGrp="1"/>
          </p:cNvSpPr>
          <p:nvPr>
            <p:ph type="sldNum" sz="quarter" idx="5"/>
          </p:nvPr>
        </p:nvSpPr>
        <p:spPr/>
        <p:txBody>
          <a:bodyPr/>
          <a:lstStyle/>
          <a:p>
            <a:fld id="{945B2AAC-0B39-4931-9CC8-D825B9376AB2}" type="slidenum">
              <a:rPr lang="en-CA" smtClean="0"/>
              <a:t>14</a:t>
            </a:fld>
            <a:endParaRPr lang="en-CA"/>
          </a:p>
        </p:txBody>
      </p:sp>
    </p:spTree>
    <p:extLst>
      <p:ext uri="{BB962C8B-B14F-4D97-AF65-F5344CB8AC3E}">
        <p14:creationId xmlns:p14="http://schemas.microsoft.com/office/powerpoint/2010/main" val="32727123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EC38A-D1A2-9550-E0CE-EF5A1E1CA5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D03ED4-82D0-9C21-5EB4-1DB1275465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9BD795-2912-4F99-0126-0619F6B44C2C}"/>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6F50902A-47E3-75FF-C1B6-95C39FF8B37E}"/>
              </a:ext>
            </a:extLst>
          </p:cNvPr>
          <p:cNvSpPr>
            <a:spLocks noGrp="1"/>
          </p:cNvSpPr>
          <p:nvPr>
            <p:ph type="sldNum" sz="quarter" idx="5"/>
          </p:nvPr>
        </p:nvSpPr>
        <p:spPr/>
        <p:txBody>
          <a:bodyPr/>
          <a:lstStyle/>
          <a:p>
            <a:fld id="{945B2AAC-0B39-4931-9CC8-D825B9376AB2}" type="slidenum">
              <a:rPr lang="en-CA" smtClean="0"/>
              <a:t>15</a:t>
            </a:fld>
            <a:endParaRPr lang="en-CA"/>
          </a:p>
        </p:txBody>
      </p:sp>
    </p:spTree>
    <p:extLst>
      <p:ext uri="{BB962C8B-B14F-4D97-AF65-F5344CB8AC3E}">
        <p14:creationId xmlns:p14="http://schemas.microsoft.com/office/powerpoint/2010/main" val="35753828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6DE8E-7EF0-9E5C-CEEF-01A3764F66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DC4983-55D4-F212-B1C6-68B37DC459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260F6F-D978-A8BF-1CFB-41195F57F7FC}"/>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7C4AA17C-20DA-73F1-757C-A6B1F9C294F6}"/>
              </a:ext>
            </a:extLst>
          </p:cNvPr>
          <p:cNvSpPr>
            <a:spLocks noGrp="1"/>
          </p:cNvSpPr>
          <p:nvPr>
            <p:ph type="sldNum" sz="quarter" idx="5"/>
          </p:nvPr>
        </p:nvSpPr>
        <p:spPr/>
        <p:txBody>
          <a:bodyPr/>
          <a:lstStyle/>
          <a:p>
            <a:fld id="{945B2AAC-0B39-4931-9CC8-D825B9376AB2}" type="slidenum">
              <a:rPr lang="en-CA" smtClean="0"/>
              <a:t>16</a:t>
            </a:fld>
            <a:endParaRPr lang="en-CA"/>
          </a:p>
        </p:txBody>
      </p:sp>
    </p:spTree>
    <p:extLst>
      <p:ext uri="{BB962C8B-B14F-4D97-AF65-F5344CB8AC3E}">
        <p14:creationId xmlns:p14="http://schemas.microsoft.com/office/powerpoint/2010/main" val="36464755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2255E-118F-65CB-D01A-56C117A59B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193112-38CA-4FDD-5E2F-9BECB0B2A0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EC16E8-299A-0AC0-8ABA-6361F8E5CEE8}"/>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004CE55D-A6E1-96E4-B589-965C526E7928}"/>
              </a:ext>
            </a:extLst>
          </p:cNvPr>
          <p:cNvSpPr>
            <a:spLocks noGrp="1"/>
          </p:cNvSpPr>
          <p:nvPr>
            <p:ph type="sldNum" sz="quarter" idx="5"/>
          </p:nvPr>
        </p:nvSpPr>
        <p:spPr/>
        <p:txBody>
          <a:bodyPr/>
          <a:lstStyle/>
          <a:p>
            <a:fld id="{945B2AAC-0B39-4931-9CC8-D825B9376AB2}" type="slidenum">
              <a:rPr lang="en-CA" smtClean="0"/>
              <a:t>17</a:t>
            </a:fld>
            <a:endParaRPr lang="en-CA"/>
          </a:p>
        </p:txBody>
      </p:sp>
    </p:spTree>
    <p:extLst>
      <p:ext uri="{BB962C8B-B14F-4D97-AF65-F5344CB8AC3E}">
        <p14:creationId xmlns:p14="http://schemas.microsoft.com/office/powerpoint/2010/main" val="21742191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A1626-6012-E0E5-340F-193BA7CEDF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9709EA-A6CF-57AB-6E08-4354DD1320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4B1665-05C4-7A86-E08D-0651B78C75FD}"/>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27C2EC1C-392B-6424-9B07-46490BA332D5}"/>
              </a:ext>
            </a:extLst>
          </p:cNvPr>
          <p:cNvSpPr>
            <a:spLocks noGrp="1"/>
          </p:cNvSpPr>
          <p:nvPr>
            <p:ph type="sldNum" sz="quarter" idx="5"/>
          </p:nvPr>
        </p:nvSpPr>
        <p:spPr/>
        <p:txBody>
          <a:bodyPr/>
          <a:lstStyle/>
          <a:p>
            <a:fld id="{945B2AAC-0B39-4931-9CC8-D825B9376AB2}" type="slidenum">
              <a:rPr lang="en-CA" smtClean="0"/>
              <a:t>18</a:t>
            </a:fld>
            <a:endParaRPr lang="en-CA"/>
          </a:p>
        </p:txBody>
      </p:sp>
    </p:spTree>
    <p:extLst>
      <p:ext uri="{BB962C8B-B14F-4D97-AF65-F5344CB8AC3E}">
        <p14:creationId xmlns:p14="http://schemas.microsoft.com/office/powerpoint/2010/main" val="21712107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784BD-F29B-F8B3-0FAE-4395BBA20E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5C6D57-52DA-B3A4-6ACB-C222EE8AD1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7DF881-9552-29F1-40E3-D71041134909}"/>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41E18AF0-272B-59EC-B9A2-E3E5D8DA4E2C}"/>
              </a:ext>
            </a:extLst>
          </p:cNvPr>
          <p:cNvSpPr>
            <a:spLocks noGrp="1"/>
          </p:cNvSpPr>
          <p:nvPr>
            <p:ph type="sldNum" sz="quarter" idx="5"/>
          </p:nvPr>
        </p:nvSpPr>
        <p:spPr/>
        <p:txBody>
          <a:bodyPr/>
          <a:lstStyle/>
          <a:p>
            <a:fld id="{945B2AAC-0B39-4931-9CC8-D825B9376AB2}" type="slidenum">
              <a:rPr lang="en-CA" smtClean="0"/>
              <a:t>19</a:t>
            </a:fld>
            <a:endParaRPr lang="en-CA"/>
          </a:p>
        </p:txBody>
      </p:sp>
    </p:spTree>
    <p:extLst>
      <p:ext uri="{BB962C8B-B14F-4D97-AF65-F5344CB8AC3E}">
        <p14:creationId xmlns:p14="http://schemas.microsoft.com/office/powerpoint/2010/main" val="57294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9A851-1899-172C-5B31-F58F0EBD02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2BF430-BBA6-A504-0A06-617AE66277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BD2F2C-0365-381B-02EA-31FA183F3C24}"/>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C29B8FE2-FE26-9A58-FCC6-B00BE0E9FD5F}"/>
              </a:ext>
            </a:extLst>
          </p:cNvPr>
          <p:cNvSpPr>
            <a:spLocks noGrp="1"/>
          </p:cNvSpPr>
          <p:nvPr>
            <p:ph type="sldNum" sz="quarter" idx="5"/>
          </p:nvPr>
        </p:nvSpPr>
        <p:spPr/>
        <p:txBody>
          <a:bodyPr/>
          <a:lstStyle/>
          <a:p>
            <a:fld id="{945B2AAC-0B39-4931-9CC8-D825B9376AB2}" type="slidenum">
              <a:rPr lang="en-CA" smtClean="0"/>
              <a:t>20</a:t>
            </a:fld>
            <a:endParaRPr lang="en-CA"/>
          </a:p>
        </p:txBody>
      </p:sp>
    </p:spTree>
    <p:extLst>
      <p:ext uri="{BB962C8B-B14F-4D97-AF65-F5344CB8AC3E}">
        <p14:creationId xmlns:p14="http://schemas.microsoft.com/office/powerpoint/2010/main" val="32430289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33F5F-96A3-B4A8-DED4-C4A718F352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123B71-1A3B-86EC-CB37-E7DFB36795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8BA75A-BB50-91BF-1F35-FFC3FDCEC926}"/>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A0A14198-A167-B7E3-E65D-A9E8CF7A2E86}"/>
              </a:ext>
            </a:extLst>
          </p:cNvPr>
          <p:cNvSpPr>
            <a:spLocks noGrp="1"/>
          </p:cNvSpPr>
          <p:nvPr>
            <p:ph type="sldNum" sz="quarter" idx="5"/>
          </p:nvPr>
        </p:nvSpPr>
        <p:spPr/>
        <p:txBody>
          <a:bodyPr/>
          <a:lstStyle/>
          <a:p>
            <a:fld id="{945B2AAC-0B39-4931-9CC8-D825B9376AB2}" type="slidenum">
              <a:rPr lang="en-CA" smtClean="0"/>
              <a:t>21</a:t>
            </a:fld>
            <a:endParaRPr lang="en-CA"/>
          </a:p>
        </p:txBody>
      </p:sp>
    </p:spTree>
    <p:extLst>
      <p:ext uri="{BB962C8B-B14F-4D97-AF65-F5344CB8AC3E}">
        <p14:creationId xmlns:p14="http://schemas.microsoft.com/office/powerpoint/2010/main" val="27083614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AC3CF-D4B7-F3C5-9A66-FF273A0C11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5C0782-25C9-9DA5-FF99-2E54EDEE37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B23234-D065-403C-208B-8D62AB36C3FD}"/>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AF9E0DBA-3249-DFFD-4B2B-0522C6F188C4}"/>
              </a:ext>
            </a:extLst>
          </p:cNvPr>
          <p:cNvSpPr>
            <a:spLocks noGrp="1"/>
          </p:cNvSpPr>
          <p:nvPr>
            <p:ph type="sldNum" sz="quarter" idx="5"/>
          </p:nvPr>
        </p:nvSpPr>
        <p:spPr/>
        <p:txBody>
          <a:bodyPr/>
          <a:lstStyle/>
          <a:p>
            <a:fld id="{945B2AAC-0B39-4931-9CC8-D825B9376AB2}" type="slidenum">
              <a:rPr lang="en-CA" smtClean="0"/>
              <a:t>22</a:t>
            </a:fld>
            <a:endParaRPr lang="en-CA"/>
          </a:p>
        </p:txBody>
      </p:sp>
    </p:spTree>
    <p:extLst>
      <p:ext uri="{BB962C8B-B14F-4D97-AF65-F5344CB8AC3E}">
        <p14:creationId xmlns:p14="http://schemas.microsoft.com/office/powerpoint/2010/main" val="41282640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A9A5B-CFD0-6377-AB80-EEA19B6E1E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892536-39E8-275A-3EB1-B6339F309E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EC4CE7-A4A7-BE59-6704-889309C9B456}"/>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853F8E17-A9F4-04D8-5A0F-58815A95F0C2}"/>
              </a:ext>
            </a:extLst>
          </p:cNvPr>
          <p:cNvSpPr>
            <a:spLocks noGrp="1"/>
          </p:cNvSpPr>
          <p:nvPr>
            <p:ph type="sldNum" sz="quarter" idx="5"/>
          </p:nvPr>
        </p:nvSpPr>
        <p:spPr/>
        <p:txBody>
          <a:bodyPr/>
          <a:lstStyle/>
          <a:p>
            <a:fld id="{945B2AAC-0B39-4931-9CC8-D825B9376AB2}" type="slidenum">
              <a:rPr lang="en-CA" smtClean="0"/>
              <a:t>23</a:t>
            </a:fld>
            <a:endParaRPr lang="en-CA"/>
          </a:p>
        </p:txBody>
      </p:sp>
    </p:spTree>
    <p:extLst>
      <p:ext uri="{BB962C8B-B14F-4D97-AF65-F5344CB8AC3E}">
        <p14:creationId xmlns:p14="http://schemas.microsoft.com/office/powerpoint/2010/main" val="4419155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361DE-AC54-3957-9023-BFF0917CC4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A48668-DD23-8B29-1BE3-947B6AB730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A1C6BD-AAA6-670C-759C-38F46348024C}"/>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0636C4B3-133F-7BE8-C65D-487F9177F524}"/>
              </a:ext>
            </a:extLst>
          </p:cNvPr>
          <p:cNvSpPr>
            <a:spLocks noGrp="1"/>
          </p:cNvSpPr>
          <p:nvPr>
            <p:ph type="sldNum" sz="quarter" idx="5"/>
          </p:nvPr>
        </p:nvSpPr>
        <p:spPr/>
        <p:txBody>
          <a:bodyPr/>
          <a:lstStyle/>
          <a:p>
            <a:fld id="{945B2AAC-0B39-4931-9CC8-D825B9376AB2}" type="slidenum">
              <a:rPr lang="en-CA" smtClean="0"/>
              <a:t>24</a:t>
            </a:fld>
            <a:endParaRPr lang="en-CA"/>
          </a:p>
        </p:txBody>
      </p:sp>
    </p:spTree>
    <p:extLst>
      <p:ext uri="{BB962C8B-B14F-4D97-AF65-F5344CB8AC3E}">
        <p14:creationId xmlns:p14="http://schemas.microsoft.com/office/powerpoint/2010/main" val="3243834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FCCD6-AE13-B34B-7D6F-512954739B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C0F99C-3B59-DDF6-7400-6649435B6E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9C8FEA-0C65-1CB3-5E6F-495FCCA2A739}"/>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4A6E67FC-EE6F-CAF7-9AFE-36161AF91DD8}"/>
              </a:ext>
            </a:extLst>
          </p:cNvPr>
          <p:cNvSpPr>
            <a:spLocks noGrp="1"/>
          </p:cNvSpPr>
          <p:nvPr>
            <p:ph type="sldNum" sz="quarter" idx="5"/>
          </p:nvPr>
        </p:nvSpPr>
        <p:spPr/>
        <p:txBody>
          <a:bodyPr/>
          <a:lstStyle/>
          <a:p>
            <a:fld id="{945B2AAC-0B39-4931-9CC8-D825B9376AB2}" type="slidenum">
              <a:rPr lang="en-CA" smtClean="0"/>
              <a:t>25</a:t>
            </a:fld>
            <a:endParaRPr lang="en-CA"/>
          </a:p>
        </p:txBody>
      </p:sp>
    </p:spTree>
    <p:extLst>
      <p:ext uri="{BB962C8B-B14F-4D97-AF65-F5344CB8AC3E}">
        <p14:creationId xmlns:p14="http://schemas.microsoft.com/office/powerpoint/2010/main" val="12960626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90781-27C6-CA4B-6ABF-A48598ED94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5E7B80-75C8-AAD9-2F3F-7C92153268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1ABCAD-5473-67F6-0650-5BF4B803E818}"/>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43636122-5547-65E8-7979-8EB0A63DC799}"/>
              </a:ext>
            </a:extLst>
          </p:cNvPr>
          <p:cNvSpPr>
            <a:spLocks noGrp="1"/>
          </p:cNvSpPr>
          <p:nvPr>
            <p:ph type="sldNum" sz="quarter" idx="5"/>
          </p:nvPr>
        </p:nvSpPr>
        <p:spPr/>
        <p:txBody>
          <a:bodyPr/>
          <a:lstStyle/>
          <a:p>
            <a:fld id="{945B2AAC-0B39-4931-9CC8-D825B9376AB2}" type="slidenum">
              <a:rPr lang="en-CA" smtClean="0"/>
              <a:t>26</a:t>
            </a:fld>
            <a:endParaRPr lang="en-CA"/>
          </a:p>
        </p:txBody>
      </p:sp>
    </p:spTree>
    <p:extLst>
      <p:ext uri="{BB962C8B-B14F-4D97-AF65-F5344CB8AC3E}">
        <p14:creationId xmlns:p14="http://schemas.microsoft.com/office/powerpoint/2010/main" val="14074765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3C0A8-1C57-43D2-AD4A-19BC7E1524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9651C8-1CF9-6242-4AAE-2DD389D9EA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F1179E-D00E-A6A9-EED7-243BA5BEB8AF}"/>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FBE9D304-531D-9D34-3FB5-90337B1BCC13}"/>
              </a:ext>
            </a:extLst>
          </p:cNvPr>
          <p:cNvSpPr>
            <a:spLocks noGrp="1"/>
          </p:cNvSpPr>
          <p:nvPr>
            <p:ph type="sldNum" sz="quarter" idx="5"/>
          </p:nvPr>
        </p:nvSpPr>
        <p:spPr/>
        <p:txBody>
          <a:bodyPr/>
          <a:lstStyle/>
          <a:p>
            <a:fld id="{945B2AAC-0B39-4931-9CC8-D825B9376AB2}" type="slidenum">
              <a:rPr lang="en-CA" smtClean="0"/>
              <a:t>27</a:t>
            </a:fld>
            <a:endParaRPr lang="en-CA"/>
          </a:p>
        </p:txBody>
      </p:sp>
    </p:spTree>
    <p:extLst>
      <p:ext uri="{BB962C8B-B14F-4D97-AF65-F5344CB8AC3E}">
        <p14:creationId xmlns:p14="http://schemas.microsoft.com/office/powerpoint/2010/main" val="27203152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F4D42-D69C-2017-329F-F1C5EE3D00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F646A1-DD9C-C1BE-769D-2E399DBC0C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0C2333-445D-AC76-4D0A-6259B816AB84}"/>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8C0E5027-0726-340B-4B6E-D1CC5ED2F059}"/>
              </a:ext>
            </a:extLst>
          </p:cNvPr>
          <p:cNvSpPr>
            <a:spLocks noGrp="1"/>
          </p:cNvSpPr>
          <p:nvPr>
            <p:ph type="sldNum" sz="quarter" idx="5"/>
          </p:nvPr>
        </p:nvSpPr>
        <p:spPr/>
        <p:txBody>
          <a:bodyPr/>
          <a:lstStyle/>
          <a:p>
            <a:fld id="{945B2AAC-0B39-4931-9CC8-D825B9376AB2}" type="slidenum">
              <a:rPr lang="en-CA" smtClean="0"/>
              <a:t>28</a:t>
            </a:fld>
            <a:endParaRPr lang="en-CA"/>
          </a:p>
        </p:txBody>
      </p:sp>
    </p:spTree>
    <p:extLst>
      <p:ext uri="{BB962C8B-B14F-4D97-AF65-F5344CB8AC3E}">
        <p14:creationId xmlns:p14="http://schemas.microsoft.com/office/powerpoint/2010/main" val="10436340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783F5-35CA-C443-5577-4083E947EF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091C6C-2558-F07D-E686-0800C3D28D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D42FC6-EA43-86B9-E19B-AA1CD48BAB2A}"/>
              </a:ext>
            </a:extLst>
          </p:cNvPr>
          <p:cNvSpPr>
            <a:spLocks noGrp="1"/>
          </p:cNvSpPr>
          <p:nvPr>
            <p:ph type="body" idx="1"/>
          </p:nvPr>
        </p:nvSpPr>
        <p:spPr>
          <a:xfrm>
            <a:off x="1143000" y="4114800"/>
            <a:ext cx="8045450" cy="3060700"/>
          </a:xfrm>
        </p:spPr>
        <p:txBody>
          <a:bodyPr/>
          <a:lstStyle/>
          <a:p>
            <a:endParaRPr lang="en-CA" dirty="0"/>
          </a:p>
        </p:txBody>
      </p:sp>
      <p:sp>
        <p:nvSpPr>
          <p:cNvPr id="4" name="Slide Number Placeholder 3">
            <a:extLst>
              <a:ext uri="{FF2B5EF4-FFF2-40B4-BE49-F238E27FC236}">
                <a16:creationId xmlns:a16="http://schemas.microsoft.com/office/drawing/2014/main" id="{5F1E8FCC-2767-30D5-C3AE-45F0F184746B}"/>
              </a:ext>
            </a:extLst>
          </p:cNvPr>
          <p:cNvSpPr>
            <a:spLocks noGrp="1"/>
          </p:cNvSpPr>
          <p:nvPr>
            <p:ph type="sldNum" sz="quarter" idx="5"/>
          </p:nvPr>
        </p:nvSpPr>
        <p:spPr/>
        <p:txBody>
          <a:bodyPr/>
          <a:lstStyle/>
          <a:p>
            <a:fld id="{945B2AAC-0B39-4931-9CC8-D825B9376AB2}" type="slidenum">
              <a:rPr lang="en-CA" smtClean="0"/>
              <a:t>29</a:t>
            </a:fld>
            <a:endParaRPr lang="en-CA"/>
          </a:p>
        </p:txBody>
      </p:sp>
    </p:spTree>
    <p:extLst>
      <p:ext uri="{BB962C8B-B14F-4D97-AF65-F5344CB8AC3E}">
        <p14:creationId xmlns:p14="http://schemas.microsoft.com/office/powerpoint/2010/main" val="6187717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5B2AAC-0B39-4931-9CC8-D825B9376AB2}" type="slidenum">
              <a:rPr lang="en-CA" smtClean="0"/>
              <a:t>30</a:t>
            </a:fld>
            <a:endParaRPr lang="en-CA"/>
          </a:p>
        </p:txBody>
      </p:sp>
    </p:spTree>
    <p:extLst>
      <p:ext uri="{BB962C8B-B14F-4D97-AF65-F5344CB8AC3E}">
        <p14:creationId xmlns:p14="http://schemas.microsoft.com/office/powerpoint/2010/main" val="1547497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036320" y="2409444"/>
            <a:ext cx="11744960" cy="692497"/>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072640" y="4352544"/>
            <a:ext cx="96723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600" b="0" i="0">
                <a:solidFill>
                  <a:srgbClr val="231F20"/>
                </a:solidFill>
                <a:latin typeface="Helvetica"/>
                <a:cs typeface="Helvetica"/>
              </a:defRPr>
            </a:lvl1pPr>
          </a:lstStyle>
          <a:p>
            <a:pPr marL="12700">
              <a:lnSpc>
                <a:spcPts val="705"/>
              </a:lnSpc>
            </a:pPr>
            <a:r>
              <a:rPr lang="en-CA"/>
              <a:t>06/04/2016   3:18:56</a:t>
            </a:r>
            <a:r>
              <a:rPr lang="en-CA" spc="-100"/>
              <a:t> </a:t>
            </a:r>
            <a:r>
              <a:rPr lang="en-CA"/>
              <a:t>PM</a:t>
            </a:r>
            <a:endParaRPr lang="en-CA"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500" b="1" i="0">
                <a:solidFill>
                  <a:srgbClr val="FDB813"/>
                </a:solidFill>
                <a:latin typeface="ITC Franklin Gothic Std Book"/>
                <a:cs typeface="ITC Franklin Gothic Std Book"/>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600" b="0" i="0">
                <a:solidFill>
                  <a:srgbClr val="231F20"/>
                </a:solidFill>
                <a:latin typeface="Helvetica"/>
                <a:cs typeface="Helvetica"/>
              </a:defRPr>
            </a:lvl1pPr>
          </a:lstStyle>
          <a:p>
            <a:pPr marL="12700">
              <a:lnSpc>
                <a:spcPts val="705"/>
              </a:lnSpc>
            </a:pPr>
            <a:r>
              <a:rPr lang="en-CA"/>
              <a:t>06/04/2016   3:18:56</a:t>
            </a:r>
            <a:r>
              <a:rPr lang="en-CA" spc="-100"/>
              <a:t> </a:t>
            </a:r>
            <a:r>
              <a:rPr lang="en-CA"/>
              <a:t>PM</a:t>
            </a:r>
            <a:endParaRPr lang="en-CA"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676570" y="6760616"/>
            <a:ext cx="782474" cy="224154"/>
          </a:xfrm>
          <a:custGeom>
            <a:avLst/>
            <a:gdLst/>
            <a:ahLst/>
            <a:cxnLst/>
            <a:rect l="l" t="t" r="r" b="b"/>
            <a:pathLst>
              <a:path w="569594" h="224154">
                <a:moveTo>
                  <a:pt x="0" y="0"/>
                </a:moveTo>
                <a:lnTo>
                  <a:pt x="0" y="224129"/>
                </a:lnTo>
                <a:lnTo>
                  <a:pt x="569302" y="224129"/>
                </a:lnTo>
                <a:lnTo>
                  <a:pt x="569302" y="0"/>
                </a:lnTo>
                <a:lnTo>
                  <a:pt x="0" y="0"/>
                </a:lnTo>
                <a:close/>
              </a:path>
            </a:pathLst>
          </a:custGeom>
          <a:ln w="11455">
            <a:solidFill>
              <a:srgbClr val="231F20"/>
            </a:solidFill>
          </a:ln>
        </p:spPr>
        <p:txBody>
          <a:bodyPr wrap="square" lIns="0" tIns="0" rIns="0" bIns="0" rtlCol="0"/>
          <a:lstStyle/>
          <a:p>
            <a:endParaRPr sz="1800"/>
          </a:p>
        </p:txBody>
      </p:sp>
      <p:sp>
        <p:nvSpPr>
          <p:cNvPr id="17" name="bk object 17"/>
          <p:cNvSpPr/>
          <p:nvPr/>
        </p:nvSpPr>
        <p:spPr>
          <a:xfrm>
            <a:off x="2562972" y="6912407"/>
            <a:ext cx="423564" cy="84543"/>
          </a:xfrm>
          <a:prstGeom prst="rect">
            <a:avLst/>
          </a:prstGeom>
          <a:blipFill>
            <a:blip r:embed="rId2" cstate="print"/>
            <a:stretch>
              <a:fillRect/>
            </a:stretch>
          </a:blipFill>
        </p:spPr>
        <p:txBody>
          <a:bodyPr wrap="square" lIns="0" tIns="0" rIns="0" bIns="0" rtlCol="0"/>
          <a:lstStyle/>
          <a:p>
            <a:endParaRPr sz="1800"/>
          </a:p>
        </p:txBody>
      </p:sp>
      <p:sp>
        <p:nvSpPr>
          <p:cNvPr id="2" name="Holder 2"/>
          <p:cNvSpPr>
            <a:spLocks noGrp="1"/>
          </p:cNvSpPr>
          <p:nvPr>
            <p:ph type="title"/>
          </p:nvPr>
        </p:nvSpPr>
        <p:spPr/>
        <p:txBody>
          <a:bodyPr lIns="0" tIns="0" rIns="0" bIns="0"/>
          <a:lstStyle>
            <a:lvl1pPr>
              <a:defRPr sz="4500" b="1" i="0">
                <a:solidFill>
                  <a:srgbClr val="FDB813"/>
                </a:solidFill>
                <a:latin typeface="ITC Franklin Gothic Std Book"/>
                <a:cs typeface="ITC Franklin Gothic Std Book"/>
              </a:defRPr>
            </a:lvl1pPr>
          </a:lstStyle>
          <a:p>
            <a:endParaRPr/>
          </a:p>
        </p:txBody>
      </p:sp>
      <p:sp>
        <p:nvSpPr>
          <p:cNvPr id="3" name="Holder 3"/>
          <p:cNvSpPr>
            <a:spLocks noGrp="1"/>
          </p:cNvSpPr>
          <p:nvPr>
            <p:ph sz="half" idx="2"/>
          </p:nvPr>
        </p:nvSpPr>
        <p:spPr>
          <a:xfrm>
            <a:off x="690880" y="1787652"/>
            <a:ext cx="6010656"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7116064" y="1787652"/>
            <a:ext cx="6010656"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600" b="0" i="0">
                <a:solidFill>
                  <a:srgbClr val="231F20"/>
                </a:solidFill>
                <a:latin typeface="Helvetica"/>
                <a:cs typeface="Helvetica"/>
              </a:defRPr>
            </a:lvl1pPr>
          </a:lstStyle>
          <a:p>
            <a:pPr marL="12700">
              <a:lnSpc>
                <a:spcPts val="705"/>
              </a:lnSpc>
            </a:pPr>
            <a:r>
              <a:rPr lang="en-CA"/>
              <a:t>06/04/2016   3:18:56</a:t>
            </a:r>
            <a:r>
              <a:rPr lang="en-CA" spc="-100"/>
              <a:t> </a:t>
            </a:r>
            <a:r>
              <a:rPr lang="en-CA"/>
              <a:t>PM</a:t>
            </a:r>
            <a:endParaRPr lang="en-CA"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500" b="1" i="0">
                <a:solidFill>
                  <a:srgbClr val="FDB813"/>
                </a:solidFill>
                <a:latin typeface="ITC Franklin Gothic Std Book"/>
                <a:cs typeface="ITC Franklin Gothic Std Book"/>
              </a:defRPr>
            </a:lvl1pPr>
          </a:lstStyle>
          <a:p>
            <a:endParaRPr/>
          </a:p>
        </p:txBody>
      </p:sp>
      <p:sp>
        <p:nvSpPr>
          <p:cNvPr id="3" name="Holder 3"/>
          <p:cNvSpPr>
            <a:spLocks noGrp="1"/>
          </p:cNvSpPr>
          <p:nvPr>
            <p:ph type="ftr" sz="quarter" idx="5"/>
          </p:nvPr>
        </p:nvSpPr>
        <p:spPr/>
        <p:txBody>
          <a:bodyPr lIns="0" tIns="0" rIns="0" bIns="0"/>
          <a:lstStyle>
            <a:lvl1pPr>
              <a:defRPr sz="600" b="0" i="0">
                <a:solidFill>
                  <a:srgbClr val="231F20"/>
                </a:solidFill>
                <a:latin typeface="Helvetica"/>
                <a:cs typeface="Helvetica"/>
              </a:defRPr>
            </a:lvl1pPr>
          </a:lstStyle>
          <a:p>
            <a:pPr marL="12700">
              <a:lnSpc>
                <a:spcPts val="705"/>
              </a:lnSpc>
            </a:pPr>
            <a:r>
              <a:rPr lang="en-CA"/>
              <a:t>06/04/2016   3:18:56</a:t>
            </a:r>
            <a:r>
              <a:rPr lang="en-CA" spc="-100"/>
              <a:t> </a:t>
            </a:r>
            <a:r>
              <a:rPr lang="en-CA"/>
              <a:t>PM</a:t>
            </a:r>
            <a:endParaRPr lang="en-CA"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600" b="0" i="0">
                <a:solidFill>
                  <a:srgbClr val="231F20"/>
                </a:solidFill>
                <a:latin typeface="Helvetica"/>
                <a:cs typeface="Helvetica"/>
              </a:defRPr>
            </a:lvl1pPr>
          </a:lstStyle>
          <a:p>
            <a:pPr marL="12700">
              <a:lnSpc>
                <a:spcPts val="705"/>
              </a:lnSpc>
            </a:pPr>
            <a:r>
              <a:rPr lang="en-CA"/>
              <a:t>06/04/2016   3:18:56</a:t>
            </a:r>
            <a:r>
              <a:rPr lang="en-CA" spc="-100"/>
              <a:t> </a:t>
            </a:r>
            <a:r>
              <a:rPr lang="en-CA"/>
              <a:t>PM</a:t>
            </a:r>
            <a:endParaRPr lang="en-CA"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632248" y="1247940"/>
            <a:ext cx="10553104" cy="692497"/>
          </a:xfrm>
          <a:prstGeom prst="rect">
            <a:avLst/>
          </a:prstGeom>
        </p:spPr>
        <p:txBody>
          <a:bodyPr wrap="square" lIns="0" tIns="0" rIns="0" bIns="0">
            <a:spAutoFit/>
          </a:bodyPr>
          <a:lstStyle>
            <a:lvl1pPr>
              <a:defRPr sz="4500" b="1" i="0">
                <a:solidFill>
                  <a:srgbClr val="FDB813"/>
                </a:solidFill>
                <a:latin typeface="ITC Franklin Gothic Std Book"/>
                <a:cs typeface="ITC Franklin Gothic Std Book"/>
              </a:defRPr>
            </a:lvl1pPr>
          </a:lstStyle>
          <a:p>
            <a:endParaRPr/>
          </a:p>
        </p:txBody>
      </p:sp>
      <p:sp>
        <p:nvSpPr>
          <p:cNvPr id="3" name="Holder 3"/>
          <p:cNvSpPr>
            <a:spLocks noGrp="1"/>
          </p:cNvSpPr>
          <p:nvPr>
            <p:ph type="body" idx="1"/>
          </p:nvPr>
        </p:nvSpPr>
        <p:spPr>
          <a:xfrm>
            <a:off x="690880" y="1787652"/>
            <a:ext cx="124358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11919006" y="7507831"/>
            <a:ext cx="1181998" cy="89768"/>
          </a:xfrm>
          <a:prstGeom prst="rect">
            <a:avLst/>
          </a:prstGeom>
        </p:spPr>
        <p:txBody>
          <a:bodyPr wrap="square" lIns="0" tIns="0" rIns="0" bIns="0">
            <a:spAutoFit/>
          </a:bodyPr>
          <a:lstStyle>
            <a:lvl1pPr>
              <a:defRPr sz="600" b="0" i="0">
                <a:solidFill>
                  <a:srgbClr val="231F20"/>
                </a:solidFill>
                <a:latin typeface="Helvetica"/>
                <a:cs typeface="Helvetica"/>
              </a:defRPr>
            </a:lvl1pPr>
          </a:lstStyle>
          <a:p>
            <a:pPr marL="12700">
              <a:lnSpc>
                <a:spcPts val="705"/>
              </a:lnSpc>
            </a:pPr>
            <a:r>
              <a:rPr lang="en-CA"/>
              <a:t>06/04/2016   3:18:56</a:t>
            </a:r>
            <a:r>
              <a:rPr lang="en-CA" spc="-100"/>
              <a:t> </a:t>
            </a:r>
            <a:r>
              <a:rPr lang="en-CA"/>
              <a:t>PM</a:t>
            </a:r>
            <a:endParaRPr lang="en-CA" dirty="0"/>
          </a:p>
        </p:txBody>
      </p:sp>
      <p:sp>
        <p:nvSpPr>
          <p:cNvPr id="5" name="Holder 5"/>
          <p:cNvSpPr>
            <a:spLocks noGrp="1"/>
          </p:cNvSpPr>
          <p:nvPr>
            <p:ph type="dt" sz="half" idx="6"/>
          </p:nvPr>
        </p:nvSpPr>
        <p:spPr>
          <a:xfrm>
            <a:off x="690880" y="7228332"/>
            <a:ext cx="3178048"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a:xfrm>
            <a:off x="9948672" y="7228332"/>
            <a:ext cx="3178048"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hyperlink" Target="https://www.osstfbenefits.ca/our-board/"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hyperlink" Target="https://www.osstfbenefits.ca/wp-content/uploads/2024/09/OSSTF_ELHT_Use-it-well-and-ELHT-Model-InfoGraph_Aug2024.cleaned-1.pd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hyperlink" Target="https://www.osstfbenefits.ca/wp-content/uploads/2024/09/OSSTF-UnderstandingYourBenefits-EN-1.pdf"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5.jpg"/><Relationship Id="rId5" Type="http://schemas.openxmlformats.org/officeDocument/2006/relationships/hyperlink" Target="https://www.osstfbenefits.ca/" TargetMode="External"/><Relationship Id="rId4" Type="http://schemas.openxmlformats.org/officeDocument/2006/relationships/hyperlink" Target="https://www.osstfbenefits.ca/wp-content/uploads/2026/09/OSST-ELHT-BAAG-Sept.-2026-Final-EN.pdf"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hyperlink" Target="https://www.osstfbenefits.ca/faqs/#who-is-eligible"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hyperlink" Target="https://member.otip.com/mymemberaccount/enrolment-help"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10.emf"/><Relationship Id="rId4" Type="http://schemas.openxmlformats.org/officeDocument/2006/relationships/package" Target="../embeddings/Microsoft_Word_Document.docx"/></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11.emf"/></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8" Type="http://schemas.openxmlformats.org/officeDocument/2006/relationships/hyperlink" Target="https://www.osstfbenefits.ca/news/" TargetMode="External"/><Relationship Id="rId3" Type="http://schemas.openxmlformats.org/officeDocument/2006/relationships/image" Target="../media/image3.png"/><Relationship Id="rId7" Type="http://schemas.openxmlformats.org/officeDocument/2006/relationships/hyperlink" Target="https://www.osstfbenefits.ca/resources/" TargetMode="External"/><Relationship Id="rId2" Type="http://schemas.openxmlformats.org/officeDocument/2006/relationships/notesSlide" Target="../notesSlides/notesSlide27.xml"/><Relationship Id="rId1" Type="http://schemas.openxmlformats.org/officeDocument/2006/relationships/slideLayout" Target="../slideLayouts/slideLayout5.xml"/><Relationship Id="rId6" Type="http://schemas.openxmlformats.org/officeDocument/2006/relationships/hyperlink" Target="https://www.osstfbenefits.ca/faqs/" TargetMode="External"/><Relationship Id="rId11" Type="http://schemas.openxmlformats.org/officeDocument/2006/relationships/hyperlink" Target="https://member.otip.com/mymemberaccount/news-and-updates" TargetMode="External"/><Relationship Id="rId5" Type="http://schemas.openxmlformats.org/officeDocument/2006/relationships/hyperlink" Target="https://www.osstfbenefits.ca/wp-content/uploads/2026/09/OSST-ELHT-BAAG-Sept.-2026-Final-EN.pdf" TargetMode="External"/><Relationship Id="rId10" Type="http://schemas.openxmlformats.org/officeDocument/2006/relationships/hyperlink" Target="https://member.otip.com/mymemberaccount/help-centre" TargetMode="External"/><Relationship Id="rId4" Type="http://schemas.openxmlformats.org/officeDocument/2006/relationships/hyperlink" Target="https://www.osstfbenefits.ca/" TargetMode="External"/><Relationship Id="rId9" Type="http://schemas.openxmlformats.org/officeDocument/2006/relationships/hyperlink" Target="https://member.otip.com/mymemberaccount/login?ec=302&amp;startURL=%2Fmymemberaccount%2F"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hyperlink" Target="mailto:comments@osstfbenefits.ca"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1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989" y="-18728"/>
            <a:ext cx="13817598" cy="7791128"/>
          </a:xfrm>
          <a:prstGeom prst="rect">
            <a:avLst/>
          </a:prstGeom>
        </p:spPr>
      </p:pic>
    </p:spTree>
    <p:extLst>
      <p:ext uri="{BB962C8B-B14F-4D97-AF65-F5344CB8AC3E}">
        <p14:creationId xmlns:p14="http://schemas.microsoft.com/office/powerpoint/2010/main" val="1863018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6285" y="0"/>
            <a:ext cx="13853884" cy="7811588"/>
          </a:xfrm>
          <a:prstGeom prst="rect">
            <a:avLst/>
          </a:prstGeom>
        </p:spPr>
      </p:pic>
      <p:sp>
        <p:nvSpPr>
          <p:cNvPr id="2" name="TextBox 1">
            <a:extLst>
              <a:ext uri="{FF2B5EF4-FFF2-40B4-BE49-F238E27FC236}">
                <a16:creationId xmlns:a16="http://schemas.microsoft.com/office/drawing/2014/main" id="{66522838-962B-4F2D-7231-BDBBFBC0E3AA}"/>
              </a:ext>
            </a:extLst>
          </p:cNvPr>
          <p:cNvSpPr txBox="1"/>
          <p:nvPr/>
        </p:nvSpPr>
        <p:spPr>
          <a:xfrm>
            <a:off x="2354386" y="3048000"/>
            <a:ext cx="9969204" cy="3477875"/>
          </a:xfrm>
          <a:prstGeom prst="rect">
            <a:avLst/>
          </a:prstGeom>
          <a:noFill/>
        </p:spPr>
        <p:txBody>
          <a:bodyPr wrap="none" rtlCol="0">
            <a:spAutoFit/>
          </a:bodyPr>
          <a:lstStyle/>
          <a:p>
            <a:pPr algn="ctr"/>
            <a:r>
              <a:rPr lang="en-US" sz="3600" b="1" dirty="0"/>
              <a:t>OSSTF Employee Life and Health Trust Benefits</a:t>
            </a:r>
          </a:p>
          <a:p>
            <a:pPr algn="ctr"/>
            <a:endParaRPr lang="en-US" sz="3600" b="1" dirty="0"/>
          </a:p>
          <a:p>
            <a:pPr algn="ctr"/>
            <a:r>
              <a:rPr lang="en-US" sz="2000" b="1" dirty="0"/>
              <a:t>Presentation to:</a:t>
            </a:r>
          </a:p>
          <a:p>
            <a:pPr algn="ctr"/>
            <a:r>
              <a:rPr lang="en-US" sz="3600" b="1" dirty="0"/>
              <a:t>OSSTF FEESO Union Leadership Academy Delegates</a:t>
            </a:r>
          </a:p>
          <a:p>
            <a:pPr algn="ctr"/>
            <a:endParaRPr lang="en-US" sz="3600" b="1" dirty="0"/>
          </a:p>
          <a:p>
            <a:pPr algn="ctr"/>
            <a:endParaRPr lang="en-US" sz="2800" b="1" dirty="0"/>
          </a:p>
          <a:p>
            <a:pPr algn="ctr"/>
            <a:r>
              <a:rPr lang="en-US" sz="2800" b="1" dirty="0"/>
              <a:t>August 21, 2026</a:t>
            </a:r>
            <a:endParaRPr lang="en-CA" sz="2800" b="1" dirty="0"/>
          </a:p>
        </p:txBody>
      </p:sp>
    </p:spTree>
    <p:extLst>
      <p:ext uri="{BB962C8B-B14F-4D97-AF65-F5344CB8AC3E}">
        <p14:creationId xmlns:p14="http://schemas.microsoft.com/office/powerpoint/2010/main" val="3925947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84007-12A7-6BB4-E43C-9513769D985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BBD4805-436D-2ACF-9F33-4A2C52FD805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6285" y="0"/>
            <a:ext cx="13853884" cy="7811588"/>
          </a:xfrm>
          <a:prstGeom prst="rect">
            <a:avLst/>
          </a:prstGeom>
        </p:spPr>
      </p:pic>
      <p:sp>
        <p:nvSpPr>
          <p:cNvPr id="3" name="TextBox 2">
            <a:extLst>
              <a:ext uri="{FF2B5EF4-FFF2-40B4-BE49-F238E27FC236}">
                <a16:creationId xmlns:a16="http://schemas.microsoft.com/office/drawing/2014/main" id="{64A41DB7-5B4F-7B46-3AD6-7FDCEE7B16BE}"/>
              </a:ext>
            </a:extLst>
          </p:cNvPr>
          <p:cNvSpPr txBox="1"/>
          <p:nvPr/>
        </p:nvSpPr>
        <p:spPr>
          <a:xfrm>
            <a:off x="584200" y="1524000"/>
            <a:ext cx="11828879" cy="6370975"/>
          </a:xfrm>
          <a:prstGeom prst="rect">
            <a:avLst/>
          </a:prstGeom>
          <a:noFill/>
        </p:spPr>
        <p:txBody>
          <a:bodyPr wrap="none" rtlCol="0">
            <a:spAutoFit/>
          </a:bodyPr>
          <a:lstStyle/>
          <a:p>
            <a:r>
              <a:rPr lang="en-US" sz="2400" b="1" dirty="0"/>
              <a:t>Introductions:</a:t>
            </a:r>
          </a:p>
          <a:p>
            <a:r>
              <a:rPr lang="en-US" sz="2400" dirty="0"/>
              <a:t>Donna Morrison, Executive Director, OSSTF ELHT</a:t>
            </a:r>
            <a:r>
              <a:rPr lang="en-US" sz="2400" dirty="0">
                <a:solidFill>
                  <a:srgbClr val="FF0000"/>
                </a:solidFill>
              </a:rPr>
              <a:t> </a:t>
            </a:r>
            <a:r>
              <a:rPr lang="en-US" sz="2400" dirty="0"/>
              <a:t>Benefits </a:t>
            </a:r>
          </a:p>
          <a:p>
            <a:r>
              <a:rPr lang="en-US" sz="2400" dirty="0"/>
              <a:t>Dayle Whittaker, Director, OSSTF ELHT Benefits </a:t>
            </a:r>
          </a:p>
          <a:p>
            <a:r>
              <a:rPr lang="en-US" sz="2400" b="1" dirty="0"/>
              <a:t>Agenda:</a:t>
            </a:r>
          </a:p>
          <a:p>
            <a:pPr marL="342900" indent="-342900">
              <a:buFont typeface="Arial" panose="020B0604020202020204" pitchFamily="34" charset="0"/>
              <a:buChar char="•"/>
            </a:pPr>
            <a:r>
              <a:rPr lang="en-US" sz="2400" dirty="0"/>
              <a:t>Who is who and who does what?</a:t>
            </a:r>
          </a:p>
          <a:p>
            <a:pPr marL="342900" indent="-342900">
              <a:buFont typeface="Arial" panose="020B0604020202020204" pitchFamily="34" charset="0"/>
              <a:buChar char="•"/>
            </a:pPr>
            <a:r>
              <a:rPr lang="en-US" sz="2400" dirty="0"/>
              <a:t>What benefits are available to eligible members?</a:t>
            </a:r>
          </a:p>
          <a:p>
            <a:pPr marL="342900" indent="-342900">
              <a:buFont typeface="Arial" panose="020B0604020202020204" pitchFamily="34" charset="0"/>
              <a:buChar char="•"/>
            </a:pPr>
            <a:r>
              <a:rPr lang="en-US" sz="2400" dirty="0"/>
              <a:t>Who is eligible and when?</a:t>
            </a:r>
          </a:p>
          <a:p>
            <a:pPr marL="342900" indent="-342900">
              <a:buFont typeface="Arial" panose="020B0604020202020204" pitchFamily="34" charset="0"/>
              <a:buChar char="•"/>
            </a:pPr>
            <a:r>
              <a:rPr lang="en-US" sz="2400" dirty="0"/>
              <a:t>How does an eligible member </a:t>
            </a:r>
            <a:r>
              <a:rPr lang="en-US" sz="2400" dirty="0" err="1"/>
              <a:t>enrol</a:t>
            </a:r>
            <a:r>
              <a:rPr lang="en-US" sz="2400" dirty="0"/>
              <a:t> or make new coverage selections?</a:t>
            </a:r>
          </a:p>
          <a:p>
            <a:pPr marL="342900" indent="-342900">
              <a:buFont typeface="Arial" panose="020B0604020202020204" pitchFamily="34" charset="0"/>
              <a:buChar char="•"/>
            </a:pPr>
            <a:r>
              <a:rPr lang="en-US" sz="2400" dirty="0"/>
              <a:t>Enrolment deadlines/Late applicant restrictions</a:t>
            </a:r>
          </a:p>
          <a:p>
            <a:pPr marL="342900" indent="-342900">
              <a:buFont typeface="Arial" panose="020B0604020202020204" pitchFamily="34" charset="0"/>
              <a:buChar char="•"/>
            </a:pPr>
            <a:r>
              <a:rPr lang="en-US" sz="2400" dirty="0"/>
              <a:t>Member Status Coding and Impact to Member Premium Contributions </a:t>
            </a:r>
          </a:p>
          <a:p>
            <a:pPr marL="342900" indent="-342900">
              <a:buFont typeface="Arial" panose="020B0604020202020204" pitchFamily="34" charset="0"/>
              <a:buChar char="•"/>
            </a:pPr>
            <a:r>
              <a:rPr lang="en-US" sz="2400" dirty="0"/>
              <a:t>What happens if a member is laid-off?</a:t>
            </a:r>
          </a:p>
          <a:p>
            <a:pPr marL="342900" indent="-342900">
              <a:buFont typeface="Arial" panose="020B0604020202020204" pitchFamily="34" charset="0"/>
              <a:buChar char="•"/>
            </a:pPr>
            <a:r>
              <a:rPr lang="en-US" sz="2400" dirty="0"/>
              <a:t>September 1, 2026 Changes – plan design efficiencies and member premium contributions</a:t>
            </a:r>
          </a:p>
          <a:p>
            <a:pPr marL="342900" indent="-342900">
              <a:buFont typeface="Arial" panose="020B0604020202020204" pitchFamily="34" charset="0"/>
              <a:buChar char="•"/>
            </a:pPr>
            <a:r>
              <a:rPr lang="en-US" sz="2400" dirty="0"/>
              <a:t>Resource material available to members</a:t>
            </a:r>
          </a:p>
          <a:p>
            <a:pPr marL="342900" indent="-342900">
              <a:buFont typeface="Arial" panose="020B0604020202020204" pitchFamily="34" charset="0"/>
              <a:buChar char="•"/>
            </a:pPr>
            <a:r>
              <a:rPr lang="en-US" sz="2400" dirty="0"/>
              <a:t>Your questions and comments</a:t>
            </a:r>
          </a:p>
          <a:p>
            <a:pPr marL="342900" indent="-342900">
              <a:buFont typeface="Arial" panose="020B0604020202020204" pitchFamily="34" charset="0"/>
              <a:buChar char="•"/>
            </a:pPr>
            <a:endParaRPr lang="en-US" sz="2400" b="1" dirty="0"/>
          </a:p>
          <a:p>
            <a:endParaRPr lang="en-US" sz="2400" b="1" dirty="0"/>
          </a:p>
          <a:p>
            <a:endParaRPr lang="en-US" sz="2400" b="1" dirty="0"/>
          </a:p>
        </p:txBody>
      </p:sp>
    </p:spTree>
    <p:extLst>
      <p:ext uri="{BB962C8B-B14F-4D97-AF65-F5344CB8AC3E}">
        <p14:creationId xmlns:p14="http://schemas.microsoft.com/office/powerpoint/2010/main" val="23458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A9A685-6565-51FC-287B-93E25E3F9CB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6285" y="0"/>
            <a:ext cx="13853884" cy="7811588"/>
          </a:xfrm>
          <a:prstGeom prst="rect">
            <a:avLst/>
          </a:prstGeom>
        </p:spPr>
      </p:pic>
      <p:sp>
        <p:nvSpPr>
          <p:cNvPr id="3" name="Title 1">
            <a:extLst>
              <a:ext uri="{FF2B5EF4-FFF2-40B4-BE49-F238E27FC236}">
                <a16:creationId xmlns:a16="http://schemas.microsoft.com/office/drawing/2014/main" id="{367088BE-EA15-09DC-A186-19DE332894AC}"/>
              </a:ext>
            </a:extLst>
          </p:cNvPr>
          <p:cNvSpPr txBox="1">
            <a:spLocks/>
          </p:cNvSpPr>
          <p:nvPr/>
        </p:nvSpPr>
        <p:spPr>
          <a:xfrm>
            <a:off x="1193800" y="1981200"/>
            <a:ext cx="10991850" cy="381000"/>
          </a:xfrm>
          <a:prstGeom prst="rect">
            <a:avLst/>
          </a:prstGeom>
        </p:spPr>
        <p:txBody>
          <a:bodyPr/>
          <a:lstStyle>
            <a:lvl1pPr>
              <a:defRPr>
                <a:latin typeface="+mj-lt"/>
                <a:ea typeface="+mj-ea"/>
                <a:cs typeface="+mj-cs"/>
              </a:defRPr>
            </a:lvl1pPr>
          </a:lstStyle>
          <a:p>
            <a:r>
              <a:rPr lang="en-US" sz="2800" b="1" kern="0" dirty="0">
                <a:solidFill>
                  <a:sysClr val="windowText" lastClr="000000"/>
                </a:solidFill>
              </a:rPr>
              <a:t>OSSTF </a:t>
            </a:r>
            <a:r>
              <a:rPr lang="en-US" sz="2800" b="1" kern="0" dirty="0"/>
              <a:t>ELHT</a:t>
            </a:r>
            <a:r>
              <a:rPr lang="en-US" sz="2800" b="1" kern="0" dirty="0">
                <a:solidFill>
                  <a:srgbClr val="FF0000"/>
                </a:solidFill>
              </a:rPr>
              <a:t> </a:t>
            </a:r>
            <a:r>
              <a:rPr lang="en-US" sz="2800" b="1" kern="0" dirty="0">
                <a:solidFill>
                  <a:sysClr val="windowText" lastClr="000000"/>
                </a:solidFill>
              </a:rPr>
              <a:t>Benefits   – Who is Who and Who Does What?</a:t>
            </a:r>
            <a:endParaRPr lang="en-CA" sz="2800" b="1" kern="0" dirty="0">
              <a:solidFill>
                <a:sysClr val="windowText" lastClr="000000"/>
              </a:solidFill>
            </a:endParaRPr>
          </a:p>
        </p:txBody>
      </p:sp>
      <p:sp>
        <p:nvSpPr>
          <p:cNvPr id="5" name="TextBox 4">
            <a:extLst>
              <a:ext uri="{FF2B5EF4-FFF2-40B4-BE49-F238E27FC236}">
                <a16:creationId xmlns:a16="http://schemas.microsoft.com/office/drawing/2014/main" id="{35A0C04F-A914-50A5-49EA-DE7AA9306C15}"/>
              </a:ext>
            </a:extLst>
          </p:cNvPr>
          <p:cNvSpPr txBox="1"/>
          <p:nvPr/>
        </p:nvSpPr>
        <p:spPr>
          <a:xfrm>
            <a:off x="1651000" y="2590800"/>
            <a:ext cx="8153400" cy="4247317"/>
          </a:xfrm>
          <a:prstGeom prst="rect">
            <a:avLst/>
          </a:prstGeom>
          <a:noFill/>
        </p:spPr>
        <p:txBody>
          <a:bodyPr wrap="square">
            <a:spAutoFit/>
          </a:bodyPr>
          <a:lstStyle/>
          <a:p>
            <a:r>
              <a:rPr lang="en-US" dirty="0">
                <a:latin typeface="Arial" panose="020B0604020202020204" pitchFamily="34" charset="0"/>
                <a:cs typeface="Arial" panose="020B0604020202020204" pitchFamily="34" charset="0"/>
              </a:rPr>
              <a:t>What is the OSSTF Employee Life and Health Trust( ELHT)?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a:t>
            </a:r>
            <a:r>
              <a:rPr lang="en-US" dirty="0">
                <a:solidFill>
                  <a:srgbClr val="FF0000"/>
                </a:solidFill>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OSSTF ELHT was</a:t>
            </a:r>
            <a:r>
              <a:rPr lang="en-US" dirty="0">
                <a:solidFill>
                  <a:srgbClr val="FF0000"/>
                </a:solidFill>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established in 2016 with a primary goal of providing long term sustainable benefits to eligible OSSTF members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Two benefit</a:t>
            </a:r>
            <a:r>
              <a:rPr lang="en-US" dirty="0">
                <a:solidFill>
                  <a:srgbClr val="FF0000"/>
                </a:solidFill>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plans have been established for OSSTF Teachers/LTO’s and OSSTF Education Workers/LTAs respectively</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Plans are governed by the OSSTF Benefits ELHT Board of Trustees in accordance with the OSSTF ELHT Trust agreement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Three parties to the Trust are signatories of the Trust Agreement -  OSSTF, The Crown, and OPSBA (now CODE or CEA)</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Meet the OSSTF Trustees and staff  here </a:t>
            </a:r>
            <a:r>
              <a:rPr lang="en-CA" dirty="0">
                <a:solidFill>
                  <a:srgbClr val="FFFFFF"/>
                </a:solidFill>
                <a:hlinkClick r:id="rId4">
                  <a:extLst>
                    <a:ext uri="{A12FA001-AC4F-418D-AE19-62706E023703}">
                      <ahyp:hlinkClr xmlns:ahyp="http://schemas.microsoft.com/office/drawing/2018/hyperlinkcolor" val="tx"/>
                    </a:ext>
                  </a:extLst>
                </a:hlinkClick>
              </a:rPr>
              <a:t> </a:t>
            </a:r>
            <a:r>
              <a:rPr lang="en-CA" dirty="0">
                <a:solidFill>
                  <a:schemeClr val="accent1"/>
                </a:solidFill>
                <a:hlinkClick r:id="rId4">
                  <a:extLst>
                    <a:ext uri="{A12FA001-AC4F-418D-AE19-62706E023703}">
                      <ahyp:hlinkClr xmlns:ahyp="http://schemas.microsoft.com/office/drawing/2018/hyperlinkcolor" val="tx"/>
                    </a:ext>
                  </a:extLst>
                </a:hlinkClick>
              </a:rPr>
              <a:t>Board - OSSTF Benefits</a:t>
            </a:r>
            <a:endParaRPr lang="en-US"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2318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A9A685-6565-51FC-287B-93E25E3F9CB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6285" y="0"/>
            <a:ext cx="13853884" cy="7811588"/>
          </a:xfrm>
          <a:prstGeom prst="rect">
            <a:avLst/>
          </a:prstGeom>
        </p:spPr>
      </p:pic>
      <p:sp>
        <p:nvSpPr>
          <p:cNvPr id="3" name="Title 1">
            <a:extLst>
              <a:ext uri="{FF2B5EF4-FFF2-40B4-BE49-F238E27FC236}">
                <a16:creationId xmlns:a16="http://schemas.microsoft.com/office/drawing/2014/main" id="{367088BE-EA15-09DC-A186-19DE332894AC}"/>
              </a:ext>
            </a:extLst>
          </p:cNvPr>
          <p:cNvSpPr txBox="1">
            <a:spLocks/>
          </p:cNvSpPr>
          <p:nvPr/>
        </p:nvSpPr>
        <p:spPr>
          <a:xfrm>
            <a:off x="1193800" y="1981200"/>
            <a:ext cx="10991850" cy="381000"/>
          </a:xfrm>
          <a:prstGeom prst="rect">
            <a:avLst/>
          </a:prstGeom>
        </p:spPr>
        <p:txBody>
          <a:bodyPr/>
          <a:lstStyle>
            <a:lvl1pPr>
              <a:defRPr>
                <a:latin typeface="+mj-lt"/>
                <a:ea typeface="+mj-ea"/>
                <a:cs typeface="+mj-cs"/>
              </a:defRPr>
            </a:lvl1pPr>
          </a:lstStyle>
          <a:p>
            <a:r>
              <a:rPr lang="en-US" sz="2800" b="1" kern="0" dirty="0">
                <a:solidFill>
                  <a:sysClr val="windowText" lastClr="000000"/>
                </a:solidFill>
              </a:rPr>
              <a:t>OSSTF </a:t>
            </a:r>
            <a:r>
              <a:rPr lang="en-US" sz="2800" b="1" kern="0" dirty="0"/>
              <a:t>ELHT</a:t>
            </a:r>
            <a:r>
              <a:rPr lang="en-US" sz="2800" b="1" kern="0" dirty="0">
                <a:solidFill>
                  <a:srgbClr val="FF0000"/>
                </a:solidFill>
              </a:rPr>
              <a:t> </a:t>
            </a:r>
            <a:r>
              <a:rPr lang="en-US" sz="2800" b="1" kern="0" dirty="0">
                <a:solidFill>
                  <a:sysClr val="windowText" lastClr="000000"/>
                </a:solidFill>
              </a:rPr>
              <a:t>Benefits – Who is Who and Who Does What?</a:t>
            </a:r>
            <a:endParaRPr lang="en-CA" sz="2800" b="1" kern="0" dirty="0">
              <a:solidFill>
                <a:sysClr val="windowText" lastClr="000000"/>
              </a:solidFill>
            </a:endParaRPr>
          </a:p>
        </p:txBody>
      </p:sp>
      <p:sp>
        <p:nvSpPr>
          <p:cNvPr id="5" name="TextBox 4">
            <a:extLst>
              <a:ext uri="{FF2B5EF4-FFF2-40B4-BE49-F238E27FC236}">
                <a16:creationId xmlns:a16="http://schemas.microsoft.com/office/drawing/2014/main" id="{35A0C04F-A914-50A5-49EA-DE7AA9306C15}"/>
              </a:ext>
            </a:extLst>
          </p:cNvPr>
          <p:cNvSpPr txBox="1"/>
          <p:nvPr/>
        </p:nvSpPr>
        <p:spPr>
          <a:xfrm>
            <a:off x="1955800" y="2667000"/>
            <a:ext cx="7763838" cy="2677656"/>
          </a:xfrm>
          <a:prstGeom prst="rect">
            <a:avLst/>
          </a:prstGeom>
          <a:noFill/>
        </p:spPr>
        <p:txBody>
          <a:bodyPr wrap="square">
            <a:spAutoFit/>
          </a:bodyPr>
          <a:lstStyle/>
          <a:p>
            <a:r>
              <a:rPr lang="en-US" sz="2400" dirty="0">
                <a:latin typeface="Arial" panose="020B0604020202020204" pitchFamily="34" charset="0"/>
                <a:cs typeface="Arial" panose="020B0604020202020204" pitchFamily="34" charset="0"/>
              </a:rPr>
              <a:t>The mission statement of the OSSTF ELHT is to promote and support the well-being of Plan members and their families by providing comprehensive and sustainable health and welfare benefits through excellence in governance and service</a:t>
            </a:r>
          </a:p>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13963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B552A-E878-E9EB-C44E-1E04E380183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9393CB2-0C77-91D5-FEFB-854D6559920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6285" y="0"/>
            <a:ext cx="13853884" cy="7811588"/>
          </a:xfrm>
          <a:prstGeom prst="rect">
            <a:avLst/>
          </a:prstGeom>
        </p:spPr>
      </p:pic>
      <p:sp>
        <p:nvSpPr>
          <p:cNvPr id="3" name="Title 1">
            <a:extLst>
              <a:ext uri="{FF2B5EF4-FFF2-40B4-BE49-F238E27FC236}">
                <a16:creationId xmlns:a16="http://schemas.microsoft.com/office/drawing/2014/main" id="{4063FCEF-14CC-634E-8045-B2A3D8B39509}"/>
              </a:ext>
            </a:extLst>
          </p:cNvPr>
          <p:cNvSpPr txBox="1">
            <a:spLocks/>
          </p:cNvSpPr>
          <p:nvPr/>
        </p:nvSpPr>
        <p:spPr>
          <a:xfrm>
            <a:off x="1193800" y="1981200"/>
            <a:ext cx="10991850" cy="381000"/>
          </a:xfrm>
          <a:prstGeom prst="rect">
            <a:avLst/>
          </a:prstGeom>
        </p:spPr>
        <p:txBody>
          <a:bodyPr/>
          <a:lstStyle>
            <a:lvl1pPr>
              <a:defRPr>
                <a:latin typeface="+mj-lt"/>
                <a:ea typeface="+mj-ea"/>
                <a:cs typeface="+mj-cs"/>
              </a:defRPr>
            </a:lvl1pPr>
          </a:lstStyle>
          <a:p>
            <a:r>
              <a:rPr lang="en-US" sz="2800" b="1" kern="0" dirty="0">
                <a:solidFill>
                  <a:sysClr val="windowText" lastClr="000000"/>
                </a:solidFill>
              </a:rPr>
              <a:t>OSSTF </a:t>
            </a:r>
            <a:r>
              <a:rPr lang="en-US" sz="2800" b="1" kern="0" dirty="0"/>
              <a:t>ELHT</a:t>
            </a:r>
            <a:r>
              <a:rPr lang="en-US" sz="2800" b="1" kern="0" dirty="0">
                <a:solidFill>
                  <a:srgbClr val="FF0000"/>
                </a:solidFill>
              </a:rPr>
              <a:t> </a:t>
            </a:r>
            <a:r>
              <a:rPr lang="en-US" sz="2800" b="1" kern="0" dirty="0">
                <a:solidFill>
                  <a:sysClr val="windowText" lastClr="000000"/>
                </a:solidFill>
              </a:rPr>
              <a:t>Benefits – Who is Who and Who Does What?</a:t>
            </a:r>
            <a:endParaRPr lang="en-CA" sz="2800" b="1" kern="0" dirty="0">
              <a:solidFill>
                <a:sysClr val="windowText" lastClr="000000"/>
              </a:solidFill>
            </a:endParaRPr>
          </a:p>
        </p:txBody>
      </p:sp>
      <p:sp>
        <p:nvSpPr>
          <p:cNvPr id="5" name="TextBox 4">
            <a:extLst>
              <a:ext uri="{FF2B5EF4-FFF2-40B4-BE49-F238E27FC236}">
                <a16:creationId xmlns:a16="http://schemas.microsoft.com/office/drawing/2014/main" id="{EAA28DA8-56FA-C62C-AD44-8F06F024995A}"/>
              </a:ext>
            </a:extLst>
          </p:cNvPr>
          <p:cNvSpPr txBox="1"/>
          <p:nvPr/>
        </p:nvSpPr>
        <p:spPr>
          <a:xfrm>
            <a:off x="1879600" y="2667000"/>
            <a:ext cx="7840038" cy="3539430"/>
          </a:xfrm>
          <a:prstGeom prst="rect">
            <a:avLst/>
          </a:prstGeom>
          <a:noFill/>
        </p:spPr>
        <p:txBody>
          <a:bodyPr wrap="square">
            <a:spAutoFit/>
          </a:bodyPr>
          <a:lstStyle/>
          <a:p>
            <a:r>
              <a:rPr lang="en-US" sz="2000" dirty="0">
                <a:latin typeface="Arial" panose="020B0604020202020204" pitchFamily="34" charset="0"/>
                <a:cs typeface="Arial" panose="020B0604020202020204" pitchFamily="34" charset="0"/>
              </a:rPr>
              <a:t>The goals of the OSSTF ELHT</a:t>
            </a:r>
            <a:r>
              <a:rPr lang="en-US" sz="2000" dirty="0">
                <a:solidFill>
                  <a:srgbClr val="FF0000"/>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Benefit Plans are to provide:</a:t>
            </a:r>
          </a:p>
          <a:p>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Comprehensive coverage for all eligible members and dependents,</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Affordable financial security,</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Long term sustainability from both a cost and coverage perspective, </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An enhanced member experience</a:t>
            </a:r>
          </a:p>
          <a:p>
            <a:endParaRPr lang="en-US" sz="2000" dirty="0">
              <a:latin typeface="Arial" panose="020B0604020202020204" pitchFamily="34" charset="0"/>
              <a:cs typeface="Arial" panose="020B0604020202020204" pitchFamily="34" charset="0"/>
            </a:endParaRPr>
          </a:p>
          <a:p>
            <a:r>
              <a:rPr lang="en-CA" sz="2000" dirty="0" err="1">
                <a:solidFill>
                  <a:schemeClr val="accent1"/>
                </a:solidFill>
                <a:hlinkClick r:id="rId4">
                  <a:extLst>
                    <a:ext uri="{A12FA001-AC4F-418D-AE19-62706E023703}">
                      <ahyp:hlinkClr xmlns:ahyp="http://schemas.microsoft.com/office/drawing/2018/hyperlinkcolor" val="tx"/>
                    </a:ext>
                  </a:extLst>
                </a:hlinkClick>
              </a:rPr>
              <a:t>OSSTF_ELHT_Use</a:t>
            </a:r>
            <a:r>
              <a:rPr lang="en-CA" sz="2000" dirty="0">
                <a:solidFill>
                  <a:schemeClr val="accent1"/>
                </a:solidFill>
                <a:hlinkClick r:id="rId4">
                  <a:extLst>
                    <a:ext uri="{A12FA001-AC4F-418D-AE19-62706E023703}">
                      <ahyp:hlinkClr xmlns:ahyp="http://schemas.microsoft.com/office/drawing/2018/hyperlinkcolor" val="tx"/>
                    </a:ext>
                  </a:extLst>
                </a:hlinkClick>
              </a:rPr>
              <a:t>-it-well-Model-</a:t>
            </a:r>
            <a:r>
              <a:rPr lang="en-CA" sz="2000" dirty="0" err="1">
                <a:solidFill>
                  <a:schemeClr val="accent1"/>
                </a:solidFill>
                <a:hlinkClick r:id="rId4">
                  <a:extLst>
                    <a:ext uri="{A12FA001-AC4F-418D-AE19-62706E023703}">
                      <ahyp:hlinkClr xmlns:ahyp="http://schemas.microsoft.com/office/drawing/2018/hyperlinkcolor" val="tx"/>
                    </a:ext>
                  </a:extLst>
                </a:hlinkClick>
              </a:rPr>
              <a:t>InfoGraph</a:t>
            </a:r>
            <a:endParaRPr lang="en-US" sz="2000" dirty="0">
              <a:solidFill>
                <a:schemeClr val="accent1"/>
              </a:solidFill>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57142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D275C-0440-DB0C-02C9-59EFF0A2932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44EBB11-566B-84A0-7921-A9657725667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08223" y="-39188"/>
            <a:ext cx="13853884" cy="7811588"/>
          </a:xfrm>
          <a:prstGeom prst="rect">
            <a:avLst/>
          </a:prstGeom>
        </p:spPr>
      </p:pic>
      <p:sp>
        <p:nvSpPr>
          <p:cNvPr id="3" name="Title 1">
            <a:extLst>
              <a:ext uri="{FF2B5EF4-FFF2-40B4-BE49-F238E27FC236}">
                <a16:creationId xmlns:a16="http://schemas.microsoft.com/office/drawing/2014/main" id="{C7E11D4D-B738-4701-1B32-EFED321ABF2A}"/>
              </a:ext>
            </a:extLst>
          </p:cNvPr>
          <p:cNvSpPr txBox="1">
            <a:spLocks/>
          </p:cNvSpPr>
          <p:nvPr/>
        </p:nvSpPr>
        <p:spPr>
          <a:xfrm>
            <a:off x="1193800" y="1981200"/>
            <a:ext cx="10991850" cy="381000"/>
          </a:xfrm>
          <a:prstGeom prst="rect">
            <a:avLst/>
          </a:prstGeom>
        </p:spPr>
        <p:txBody>
          <a:bodyPr/>
          <a:lstStyle>
            <a:lvl1pPr>
              <a:defRPr>
                <a:latin typeface="+mj-lt"/>
                <a:ea typeface="+mj-ea"/>
                <a:cs typeface="+mj-cs"/>
              </a:defRPr>
            </a:lvl1pPr>
          </a:lstStyle>
          <a:p>
            <a:r>
              <a:rPr lang="en-US" sz="2400" b="1" kern="0" dirty="0">
                <a:solidFill>
                  <a:sysClr val="windowText" lastClr="000000"/>
                </a:solidFill>
              </a:rPr>
              <a:t>OSSTF</a:t>
            </a:r>
            <a:r>
              <a:rPr lang="en-US" sz="2400" b="1" kern="0" dirty="0"/>
              <a:t> ELHT </a:t>
            </a:r>
            <a:r>
              <a:rPr lang="en-US" sz="2400" b="1" kern="0" dirty="0">
                <a:solidFill>
                  <a:sysClr val="windowText" lastClr="000000"/>
                </a:solidFill>
              </a:rPr>
              <a:t>Benefits  – Who is Who and Who Does What</a:t>
            </a:r>
            <a:endParaRPr lang="en-CA" sz="2400" b="1" kern="0" dirty="0">
              <a:solidFill>
                <a:sysClr val="windowText" lastClr="000000"/>
              </a:solidFill>
            </a:endParaRPr>
          </a:p>
        </p:txBody>
      </p:sp>
      <p:sp>
        <p:nvSpPr>
          <p:cNvPr id="5" name="TextBox 4">
            <a:extLst>
              <a:ext uri="{FF2B5EF4-FFF2-40B4-BE49-F238E27FC236}">
                <a16:creationId xmlns:a16="http://schemas.microsoft.com/office/drawing/2014/main" id="{6699BDCA-D72B-1621-36DC-57D729AE2985}"/>
              </a:ext>
            </a:extLst>
          </p:cNvPr>
          <p:cNvSpPr txBox="1"/>
          <p:nvPr/>
        </p:nvSpPr>
        <p:spPr>
          <a:xfrm>
            <a:off x="1193800" y="2514600"/>
            <a:ext cx="8382000" cy="4585871"/>
          </a:xfrm>
          <a:prstGeom prst="rect">
            <a:avLst/>
          </a:prstGeom>
          <a:noFill/>
        </p:spPr>
        <p:txBody>
          <a:bodyPr wrap="square">
            <a:spAutoFit/>
          </a:bodyPr>
          <a:lstStyle/>
          <a:p>
            <a:r>
              <a:rPr lang="en-US" dirty="0">
                <a:latin typeface="Arial" panose="020B0604020202020204" pitchFamily="34" charset="0"/>
                <a:cs typeface="Arial" panose="020B0604020202020204" pitchFamily="34" charset="0"/>
              </a:rPr>
              <a:t>The OSSTF ELHT Board is responsible for oversight of the plans, including plan design eligibility and the activities of the service providers</a:t>
            </a:r>
            <a:endParaRPr lang="en-US" dirty="0">
              <a:solidFill>
                <a:schemeClr val="tx2">
                  <a:lumMod val="60000"/>
                  <a:lumOff val="40000"/>
                </a:schemeClr>
              </a:solidFill>
              <a:latin typeface="Arial" panose="020B0604020202020204" pitchFamily="34" charset="0"/>
              <a:cs typeface="Arial" panose="020B0604020202020204" pitchFamily="34" charset="0"/>
            </a:endParaRPr>
          </a:p>
          <a:p>
            <a:endParaRPr lang="en-US" dirty="0">
              <a:solidFill>
                <a:schemeClr val="tx2">
                  <a:lumMod val="75000"/>
                </a:schemeClr>
              </a:solidFill>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Collective bargaining by OSSTF, along with CODE or CEA and the Ministry of Education at the central table determines the ongoing FTE funding for the plans and along with member paid contributions are the only sources of funding</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There are no other sources of funding</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If funding is not enough to cover the costs of the plans, there are only two options:  </a:t>
            </a:r>
          </a:p>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Implement Cost Containment Plan Design changes, or</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Increase member premium contributions</a:t>
            </a: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93871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A9A685-6565-51FC-287B-93E25E3F9CB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11200" y="-19594"/>
            <a:ext cx="13853884" cy="7811588"/>
          </a:xfrm>
          <a:prstGeom prst="rect">
            <a:avLst/>
          </a:prstGeom>
        </p:spPr>
      </p:pic>
      <p:sp>
        <p:nvSpPr>
          <p:cNvPr id="3" name="Title 1">
            <a:extLst>
              <a:ext uri="{FF2B5EF4-FFF2-40B4-BE49-F238E27FC236}">
                <a16:creationId xmlns:a16="http://schemas.microsoft.com/office/drawing/2014/main" id="{367088BE-EA15-09DC-A186-19DE332894AC}"/>
              </a:ext>
            </a:extLst>
          </p:cNvPr>
          <p:cNvSpPr txBox="1">
            <a:spLocks/>
          </p:cNvSpPr>
          <p:nvPr/>
        </p:nvSpPr>
        <p:spPr>
          <a:xfrm>
            <a:off x="1193800" y="1981200"/>
            <a:ext cx="10991850" cy="381000"/>
          </a:xfrm>
          <a:prstGeom prst="rect">
            <a:avLst/>
          </a:prstGeom>
        </p:spPr>
        <p:txBody>
          <a:bodyPr/>
          <a:lstStyle>
            <a:lvl1pPr>
              <a:defRPr>
                <a:latin typeface="+mj-lt"/>
                <a:ea typeface="+mj-ea"/>
                <a:cs typeface="+mj-cs"/>
              </a:defRPr>
            </a:lvl1pPr>
          </a:lstStyle>
          <a:p>
            <a:r>
              <a:rPr lang="en-US" sz="2400" b="1" kern="0" dirty="0">
                <a:solidFill>
                  <a:sysClr val="windowText" lastClr="000000"/>
                </a:solidFill>
              </a:rPr>
              <a:t>OSSTF </a:t>
            </a:r>
            <a:r>
              <a:rPr lang="en-US" sz="2400" b="1" kern="0" dirty="0"/>
              <a:t>ELHT</a:t>
            </a:r>
            <a:r>
              <a:rPr lang="en-US" sz="2400" b="1" kern="0" dirty="0">
                <a:solidFill>
                  <a:srgbClr val="FF0000"/>
                </a:solidFill>
              </a:rPr>
              <a:t> </a:t>
            </a:r>
            <a:r>
              <a:rPr lang="en-US" sz="2400" b="1" kern="0" dirty="0">
                <a:solidFill>
                  <a:sysClr val="windowText" lastClr="000000"/>
                </a:solidFill>
              </a:rPr>
              <a:t>Benefits – Who is Who and Who Does What</a:t>
            </a:r>
            <a:endParaRPr lang="en-CA" sz="2400" b="1" kern="0" dirty="0">
              <a:solidFill>
                <a:sysClr val="windowText" lastClr="000000"/>
              </a:solidFill>
            </a:endParaRPr>
          </a:p>
        </p:txBody>
      </p:sp>
      <p:sp>
        <p:nvSpPr>
          <p:cNvPr id="5" name="TextBox 4">
            <a:extLst>
              <a:ext uri="{FF2B5EF4-FFF2-40B4-BE49-F238E27FC236}">
                <a16:creationId xmlns:a16="http://schemas.microsoft.com/office/drawing/2014/main" id="{35A0C04F-A914-50A5-49EA-DE7AA9306C15}"/>
              </a:ext>
            </a:extLst>
          </p:cNvPr>
          <p:cNvSpPr txBox="1"/>
          <p:nvPr/>
        </p:nvSpPr>
        <p:spPr>
          <a:xfrm>
            <a:off x="1270000" y="2514600"/>
            <a:ext cx="8305800" cy="4985980"/>
          </a:xfrm>
          <a:prstGeom prst="rect">
            <a:avLst/>
          </a:prstGeom>
          <a:noFill/>
        </p:spPr>
        <p:txBody>
          <a:bodyPr wrap="square">
            <a:spAutoFit/>
          </a:bodyPr>
          <a:lstStyle/>
          <a:p>
            <a:r>
              <a:rPr lang="en-US" sz="2000" dirty="0">
                <a:latin typeface="Arial" panose="020B0604020202020204" pitchFamily="34" charset="0"/>
                <a:cs typeface="Arial" panose="020B0604020202020204" pitchFamily="34" charset="0"/>
              </a:rPr>
              <a:t>Current Service Providers to the OSSTF ELHT</a:t>
            </a:r>
            <a:r>
              <a:rPr lang="en-US" sz="2000" dirty="0">
                <a:solidFill>
                  <a:srgbClr val="FF0000"/>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Benefits plans are:</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OSSTF ELHT – Plan Sponsor of the Plans</a:t>
            </a:r>
          </a:p>
          <a:p>
            <a:r>
              <a:rPr lang="en-US" sz="2000" dirty="0">
                <a:latin typeface="Arial" panose="020B0604020202020204" pitchFamily="34" charset="0"/>
                <a:cs typeface="Arial" panose="020B0604020202020204" pitchFamily="34" charset="0"/>
              </a:rPr>
              <a:t>OTIP – Administrator of the Plans</a:t>
            </a:r>
          </a:p>
          <a:p>
            <a:r>
              <a:rPr lang="en-US" sz="2000" dirty="0">
                <a:latin typeface="Arial" panose="020B0604020202020204" pitchFamily="34" charset="0"/>
                <a:cs typeface="Arial" panose="020B0604020202020204" pitchFamily="34" charset="0"/>
              </a:rPr>
              <a:t>Manulife – Claims Payer/Life Insurer</a:t>
            </a:r>
          </a:p>
          <a:p>
            <a:r>
              <a:rPr lang="en-US" sz="2000" dirty="0">
                <a:latin typeface="Arial" panose="020B0604020202020204" pitchFamily="34" charset="0"/>
                <a:cs typeface="Arial" panose="020B0604020202020204" pitchFamily="34" charset="0"/>
              </a:rPr>
              <a:t>Teachers Life - AD&amp;D Insurer</a:t>
            </a:r>
          </a:p>
          <a:p>
            <a:r>
              <a:rPr lang="en-US" sz="2000" dirty="0">
                <a:latin typeface="Arial" panose="020B0604020202020204" pitchFamily="34" charset="0"/>
                <a:cs typeface="Arial" panose="020B0604020202020204" pitchFamily="34" charset="0"/>
              </a:rPr>
              <a:t>CUBIC Health - FACET specialty drug prior authorization service</a:t>
            </a:r>
            <a:r>
              <a:rPr lang="en-US" sz="2000" dirty="0">
                <a:solidFill>
                  <a:srgbClr val="FF0000"/>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provider</a:t>
            </a:r>
          </a:p>
          <a:p>
            <a:r>
              <a:rPr lang="en-US" sz="2000" dirty="0" err="1">
                <a:latin typeface="Arial" panose="020B0604020202020204" pitchFamily="34" charset="0"/>
                <a:cs typeface="Arial" panose="020B0604020202020204" pitchFamily="34" charset="0"/>
              </a:rPr>
              <a:t>MemberRx</a:t>
            </a:r>
            <a:r>
              <a:rPr lang="en-US" sz="2000" dirty="0">
                <a:latin typeface="Arial" panose="020B0604020202020204" pitchFamily="34" charset="0"/>
                <a:cs typeface="Arial" panose="020B0604020202020204" pitchFamily="34" charset="0"/>
              </a:rPr>
              <a:t> – exclusive pharmacy distributor for certain high- cost specialty medications</a:t>
            </a:r>
          </a:p>
          <a:p>
            <a:endParaRPr lang="en-US" sz="2000" dirty="0">
              <a:latin typeface="Arial" panose="020B0604020202020204" pitchFamily="34" charset="0"/>
              <a:cs typeface="Arial" panose="020B0604020202020204" pitchFamily="34" charset="0"/>
            </a:endParaRPr>
          </a:p>
          <a:p>
            <a:r>
              <a:rPr lang="en-CA" sz="2000" dirty="0">
                <a:solidFill>
                  <a:schemeClr val="tx2">
                    <a:lumMod val="60000"/>
                    <a:lumOff val="40000"/>
                  </a:schemeClr>
                </a:solidFill>
                <a:hlinkClick r:id="rId4">
                  <a:extLst>
                    <a:ext uri="{A12FA001-AC4F-418D-AE19-62706E023703}">
                      <ahyp:hlinkClr xmlns:ahyp="http://schemas.microsoft.com/office/drawing/2018/hyperlinkcolor" val="tx"/>
                    </a:ext>
                  </a:extLst>
                </a:hlinkClick>
              </a:rPr>
              <a:t>Understanding your benefits plan infographic</a:t>
            </a:r>
            <a:endParaRPr lang="en-US" sz="2000" dirty="0">
              <a:solidFill>
                <a:schemeClr val="tx2">
                  <a:lumMod val="60000"/>
                  <a:lumOff val="40000"/>
                </a:schemeClr>
              </a:solidFill>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25993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822E8-22ED-06CD-D0ED-ED1697F495D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525F0C5-93D7-CCFD-EC32-7CA6FDC7257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87400" y="0"/>
            <a:ext cx="13853884" cy="7811588"/>
          </a:xfrm>
          <a:prstGeom prst="rect">
            <a:avLst/>
          </a:prstGeom>
        </p:spPr>
      </p:pic>
      <p:sp>
        <p:nvSpPr>
          <p:cNvPr id="3" name="Title 1">
            <a:extLst>
              <a:ext uri="{FF2B5EF4-FFF2-40B4-BE49-F238E27FC236}">
                <a16:creationId xmlns:a16="http://schemas.microsoft.com/office/drawing/2014/main" id="{5F4F525D-C187-0118-4590-702708166C45}"/>
              </a:ext>
            </a:extLst>
          </p:cNvPr>
          <p:cNvSpPr txBox="1">
            <a:spLocks/>
          </p:cNvSpPr>
          <p:nvPr/>
        </p:nvSpPr>
        <p:spPr>
          <a:xfrm>
            <a:off x="1193800" y="1981200"/>
            <a:ext cx="10991850" cy="381000"/>
          </a:xfrm>
          <a:prstGeom prst="rect">
            <a:avLst/>
          </a:prstGeom>
        </p:spPr>
        <p:txBody>
          <a:bodyPr/>
          <a:lstStyle>
            <a:lvl1pPr>
              <a:defRPr>
                <a:latin typeface="+mj-lt"/>
                <a:ea typeface="+mj-ea"/>
                <a:cs typeface="+mj-cs"/>
              </a:defRPr>
            </a:lvl1pPr>
          </a:lstStyle>
          <a:p>
            <a:r>
              <a:rPr lang="en-US" sz="2400" b="1" kern="0" dirty="0">
                <a:solidFill>
                  <a:sysClr val="windowText" lastClr="000000"/>
                </a:solidFill>
              </a:rPr>
              <a:t>OSSTF</a:t>
            </a:r>
            <a:r>
              <a:rPr lang="en-US" sz="2400" b="1" kern="0" dirty="0"/>
              <a:t> ELHT </a:t>
            </a:r>
            <a:r>
              <a:rPr lang="en-US" sz="2400" b="1" kern="0" dirty="0">
                <a:solidFill>
                  <a:sysClr val="windowText" lastClr="000000"/>
                </a:solidFill>
              </a:rPr>
              <a:t>Benefit </a:t>
            </a:r>
            <a:r>
              <a:rPr lang="en-US" sz="2400" b="1" kern="0" dirty="0"/>
              <a:t>Plans</a:t>
            </a:r>
            <a:r>
              <a:rPr lang="en-US" sz="2400" b="1" kern="0" dirty="0">
                <a:solidFill>
                  <a:sysClr val="windowText" lastClr="000000"/>
                </a:solidFill>
              </a:rPr>
              <a:t> – What Benefits are available to eligible members</a:t>
            </a:r>
            <a:endParaRPr lang="en-CA" sz="2400" b="1" kern="0" dirty="0">
              <a:solidFill>
                <a:sysClr val="windowText" lastClr="000000"/>
              </a:solidFill>
            </a:endParaRPr>
          </a:p>
        </p:txBody>
      </p:sp>
      <p:sp>
        <p:nvSpPr>
          <p:cNvPr id="5" name="TextBox 4">
            <a:extLst>
              <a:ext uri="{FF2B5EF4-FFF2-40B4-BE49-F238E27FC236}">
                <a16:creationId xmlns:a16="http://schemas.microsoft.com/office/drawing/2014/main" id="{8F1EB718-7CEA-9AF3-9C9D-A8CA6E4ED6E7}"/>
              </a:ext>
            </a:extLst>
          </p:cNvPr>
          <p:cNvSpPr txBox="1"/>
          <p:nvPr/>
        </p:nvSpPr>
        <p:spPr>
          <a:xfrm>
            <a:off x="1193800" y="2514600"/>
            <a:ext cx="8382000" cy="3970318"/>
          </a:xfrm>
          <a:prstGeom prst="rect">
            <a:avLst/>
          </a:prstGeom>
          <a:noFill/>
        </p:spPr>
        <p:txBody>
          <a:bodyPr wrap="square">
            <a:spAutoFit/>
          </a:bodyPr>
          <a:lstStyle/>
          <a:p>
            <a:r>
              <a:rPr lang="en-US" dirty="0">
                <a:latin typeface="Arial" panose="020B0604020202020204" pitchFamily="34" charset="0"/>
                <a:cs typeface="Arial" panose="020B0604020202020204" pitchFamily="34" charset="0"/>
              </a:rPr>
              <a:t>Mandatory Basic Life and Basic AD&amp;D – based on 2 times annual earnings</a:t>
            </a:r>
          </a:p>
          <a:p>
            <a:r>
              <a:rPr lang="en-US" dirty="0">
                <a:latin typeface="Arial" panose="020B0604020202020204" pitchFamily="34" charset="0"/>
                <a:cs typeface="Arial" panose="020B0604020202020204" pitchFamily="34" charset="0"/>
              </a:rPr>
              <a:t>Voluntary Optional Life Benefits for Members, Spouses/Partners or Dependent Children</a:t>
            </a:r>
          </a:p>
          <a:p>
            <a:r>
              <a:rPr lang="en-US" dirty="0">
                <a:latin typeface="Arial" panose="020B0604020202020204" pitchFamily="34" charset="0"/>
                <a:cs typeface="Arial" panose="020B0604020202020204" pitchFamily="34" charset="0"/>
              </a:rPr>
              <a:t>Voluntary Health and Dental Benefits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These benefits are available to all eligible members and are effective on the first day of an eligible assignment*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Benefits coverage ends the earlier of:</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when the member retires/resigns, or</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when they are no longer eligible (e.g. end of an eligible LTO of LTA assignment)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A member must be actively at work for coverage to commence</a:t>
            </a:r>
          </a:p>
        </p:txBody>
      </p:sp>
    </p:spTree>
    <p:extLst>
      <p:ext uri="{BB962C8B-B14F-4D97-AF65-F5344CB8AC3E}">
        <p14:creationId xmlns:p14="http://schemas.microsoft.com/office/powerpoint/2010/main" val="406268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E15D4-401F-7D12-072F-BCB28409CF4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09223BC-CB57-70CF-6F64-91D4C6B680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3" y="-54565"/>
            <a:ext cx="13853886" cy="7811588"/>
          </a:xfrm>
          <a:prstGeom prst="rect">
            <a:avLst/>
          </a:prstGeom>
        </p:spPr>
      </p:pic>
      <p:sp>
        <p:nvSpPr>
          <p:cNvPr id="2" name="Title 1">
            <a:extLst>
              <a:ext uri="{FF2B5EF4-FFF2-40B4-BE49-F238E27FC236}">
                <a16:creationId xmlns:a16="http://schemas.microsoft.com/office/drawing/2014/main" id="{7C2B0EB6-CB0E-2C8C-809A-4B0755738613}"/>
              </a:ext>
            </a:extLst>
          </p:cNvPr>
          <p:cNvSpPr>
            <a:spLocks noGrp="1"/>
          </p:cNvSpPr>
          <p:nvPr>
            <p:ph type="title"/>
          </p:nvPr>
        </p:nvSpPr>
        <p:spPr>
          <a:xfrm>
            <a:off x="1631950" y="1371599"/>
            <a:ext cx="10553700" cy="692497"/>
          </a:xfrm>
        </p:spPr>
        <p:txBody>
          <a:bodyPr/>
          <a:lstStyle/>
          <a:p>
            <a:r>
              <a:rPr lang="en-US" dirty="0"/>
              <a:t>OSSTF </a:t>
            </a:r>
            <a:r>
              <a:rPr lang="en-US" dirty="0">
                <a:solidFill>
                  <a:srgbClr val="FFC000"/>
                </a:solidFill>
              </a:rPr>
              <a:t>ELHT</a:t>
            </a:r>
            <a:r>
              <a:rPr lang="en-US" dirty="0">
                <a:solidFill>
                  <a:srgbClr val="FF0000"/>
                </a:solidFill>
              </a:rPr>
              <a:t> </a:t>
            </a:r>
            <a:r>
              <a:rPr lang="en-US" dirty="0"/>
              <a:t>Benefits </a:t>
            </a:r>
            <a:endParaRPr lang="en-CA" dirty="0"/>
          </a:p>
        </p:txBody>
      </p:sp>
      <p:sp>
        <p:nvSpPr>
          <p:cNvPr id="5" name="TextBox 4">
            <a:extLst>
              <a:ext uri="{FF2B5EF4-FFF2-40B4-BE49-F238E27FC236}">
                <a16:creationId xmlns:a16="http://schemas.microsoft.com/office/drawing/2014/main" id="{D05E3DD6-23FC-8BBF-E2FA-16174BE9986B}"/>
              </a:ext>
            </a:extLst>
          </p:cNvPr>
          <p:cNvSpPr txBox="1"/>
          <p:nvPr/>
        </p:nvSpPr>
        <p:spPr>
          <a:xfrm>
            <a:off x="1665817" y="2083852"/>
            <a:ext cx="3829050" cy="5078313"/>
          </a:xfrm>
          <a:prstGeom prst="rect">
            <a:avLst/>
          </a:prstGeom>
          <a:noFill/>
        </p:spPr>
        <p:txBody>
          <a:bodyPr wrap="square" rtlCol="0">
            <a:spAutoFit/>
          </a:bodyPr>
          <a:lstStyle/>
          <a:p>
            <a:endParaRPr lang="en-US" dirty="0"/>
          </a:p>
          <a:p>
            <a:r>
              <a:rPr lang="en-US" dirty="0"/>
              <a:t>OSSTF ELHT Benefits Guide</a:t>
            </a:r>
          </a:p>
          <a:p>
            <a:endParaRPr lang="en-US" dirty="0">
              <a:solidFill>
                <a:schemeClr val="tx2"/>
              </a:solidFill>
            </a:endParaRPr>
          </a:p>
          <a:p>
            <a:r>
              <a:rPr lang="en-CA" dirty="0">
                <a:solidFill>
                  <a:schemeClr val="tx2"/>
                </a:solidFill>
                <a:hlinkClick r:id="rId4">
                  <a:extLst>
                    <a:ext uri="{A12FA001-AC4F-418D-AE19-62706E023703}">
                      <ahyp:hlinkClr xmlns:ahyp="http://schemas.microsoft.com/office/drawing/2018/hyperlinkcolor" val="tx"/>
                    </a:ext>
                  </a:extLst>
                </a:hlinkClick>
              </a:rPr>
              <a:t>OSST-ELHT-BAAG-Sept.-2026</a:t>
            </a:r>
            <a:endParaRPr lang="en-CA" dirty="0">
              <a:solidFill>
                <a:schemeClr val="tx2"/>
              </a:solidFill>
            </a:endParaRPr>
          </a:p>
          <a:p>
            <a:endParaRPr lang="en-US" dirty="0"/>
          </a:p>
          <a:p>
            <a:r>
              <a:rPr lang="en-US" dirty="0"/>
              <a:t>Provides information on:</a:t>
            </a:r>
          </a:p>
          <a:p>
            <a:endParaRPr lang="en-US" dirty="0"/>
          </a:p>
          <a:p>
            <a:pPr marL="285750" indent="-285750">
              <a:buFont typeface="Arial" panose="020B0604020202020204" pitchFamily="34" charset="0"/>
              <a:buChar char="•"/>
            </a:pPr>
            <a:r>
              <a:rPr lang="en-US" dirty="0"/>
              <a:t>Your OSSTF ELHT Benefits</a:t>
            </a:r>
          </a:p>
          <a:p>
            <a:pPr marL="285750" indent="-285750">
              <a:buFont typeface="Arial" panose="020B0604020202020204" pitchFamily="34" charset="0"/>
              <a:buChar char="•"/>
            </a:pPr>
            <a:r>
              <a:rPr lang="en-US" dirty="0"/>
              <a:t>Understanding Your Benefits Plan</a:t>
            </a:r>
          </a:p>
          <a:p>
            <a:pPr marL="285750" indent="-285750">
              <a:buFont typeface="Arial" panose="020B0604020202020204" pitchFamily="34" charset="0"/>
              <a:buChar char="•"/>
            </a:pPr>
            <a:r>
              <a:rPr lang="en-US" b="1" dirty="0"/>
              <a:t>OSSTF ELHT Benefits Plan Design, </a:t>
            </a:r>
          </a:p>
          <a:p>
            <a:pPr marL="285750" indent="-285750">
              <a:buFont typeface="Arial" panose="020B0604020202020204" pitchFamily="34" charset="0"/>
              <a:buChar char="•"/>
            </a:pPr>
            <a:r>
              <a:rPr lang="en-US" dirty="0"/>
              <a:t>The Enrolment Process</a:t>
            </a:r>
          </a:p>
          <a:p>
            <a:pPr marL="285750" indent="-285750">
              <a:buFont typeface="Arial" panose="020B0604020202020204" pitchFamily="34" charset="0"/>
              <a:buChar char="•"/>
            </a:pPr>
            <a:r>
              <a:rPr lang="en-US" dirty="0"/>
              <a:t>Use it Well</a:t>
            </a:r>
          </a:p>
          <a:p>
            <a:r>
              <a:rPr lang="en-US" dirty="0"/>
              <a:t> </a:t>
            </a:r>
          </a:p>
          <a:p>
            <a:r>
              <a:rPr lang="en-US" dirty="0"/>
              <a:t>Sent to all eligible members at the beginning of each school year and posted on the OSSTF Benefits Website </a:t>
            </a:r>
          </a:p>
          <a:p>
            <a:r>
              <a:rPr lang="en-CA" dirty="0">
                <a:solidFill>
                  <a:schemeClr val="tx2">
                    <a:lumMod val="60000"/>
                    <a:lumOff val="40000"/>
                  </a:schemeClr>
                </a:solidFill>
                <a:hlinkClick r:id="rId5">
                  <a:extLst>
                    <a:ext uri="{A12FA001-AC4F-418D-AE19-62706E023703}">
                      <ahyp:hlinkClr xmlns:ahyp="http://schemas.microsoft.com/office/drawing/2018/hyperlinkcolor" val="tx"/>
                    </a:ext>
                  </a:extLst>
                </a:hlinkClick>
              </a:rPr>
              <a:t>OSSTF Benefits</a:t>
            </a:r>
            <a:endParaRPr lang="en-US" dirty="0">
              <a:solidFill>
                <a:schemeClr val="tx2">
                  <a:lumMod val="60000"/>
                  <a:lumOff val="40000"/>
                </a:schemeClr>
              </a:solidFill>
            </a:endParaRPr>
          </a:p>
          <a:p>
            <a:endParaRPr lang="en-US" dirty="0"/>
          </a:p>
        </p:txBody>
      </p:sp>
      <p:pic>
        <p:nvPicPr>
          <p:cNvPr id="8" name="Picture 7" descr="A person and person hugging  AI-generated content may be incorrect.">
            <a:extLst>
              <a:ext uri="{FF2B5EF4-FFF2-40B4-BE49-F238E27FC236}">
                <a16:creationId xmlns:a16="http://schemas.microsoft.com/office/drawing/2014/main" id="{3D8AC2B2-2954-5B92-491A-6DFF68193B6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23326" y="-39188"/>
            <a:ext cx="5829300" cy="7811588"/>
          </a:xfrm>
          <a:prstGeom prst="rect">
            <a:avLst/>
          </a:prstGeom>
        </p:spPr>
      </p:pic>
    </p:spTree>
    <p:extLst>
      <p:ext uri="{BB962C8B-B14F-4D97-AF65-F5344CB8AC3E}">
        <p14:creationId xmlns:p14="http://schemas.microsoft.com/office/powerpoint/2010/main" val="2983737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EAA1D-BD2E-5A5A-B21D-4D8AE6E2A83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E79903B-D48E-DEC1-86FE-ABDBFC6AFB2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11200" y="-19594"/>
            <a:ext cx="13853884" cy="7811588"/>
          </a:xfrm>
          <a:prstGeom prst="rect">
            <a:avLst/>
          </a:prstGeom>
        </p:spPr>
      </p:pic>
      <p:sp>
        <p:nvSpPr>
          <p:cNvPr id="3" name="Title 1">
            <a:extLst>
              <a:ext uri="{FF2B5EF4-FFF2-40B4-BE49-F238E27FC236}">
                <a16:creationId xmlns:a16="http://schemas.microsoft.com/office/drawing/2014/main" id="{50F3318D-EBF7-5228-ADD4-6B4243E45B17}"/>
              </a:ext>
            </a:extLst>
          </p:cNvPr>
          <p:cNvSpPr txBox="1">
            <a:spLocks/>
          </p:cNvSpPr>
          <p:nvPr/>
        </p:nvSpPr>
        <p:spPr>
          <a:xfrm>
            <a:off x="1193800" y="1676400"/>
            <a:ext cx="10991850" cy="457200"/>
          </a:xfrm>
          <a:prstGeom prst="rect">
            <a:avLst/>
          </a:prstGeom>
        </p:spPr>
        <p:txBody>
          <a:bodyPr/>
          <a:lstStyle>
            <a:lvl1pPr>
              <a:defRPr>
                <a:latin typeface="+mj-lt"/>
                <a:ea typeface="+mj-ea"/>
                <a:cs typeface="+mj-cs"/>
              </a:defRPr>
            </a:lvl1pPr>
          </a:lstStyle>
          <a:p>
            <a:r>
              <a:rPr lang="en-US" sz="2400" b="1" kern="0" dirty="0">
                <a:solidFill>
                  <a:sysClr val="windowText" lastClr="000000"/>
                </a:solidFill>
              </a:rPr>
              <a:t>OSSTF</a:t>
            </a:r>
            <a:r>
              <a:rPr lang="en-US" sz="2400" b="1" kern="0" dirty="0"/>
              <a:t> ELHT </a:t>
            </a:r>
            <a:r>
              <a:rPr lang="en-US" sz="2400" b="1" kern="0" dirty="0">
                <a:solidFill>
                  <a:sysClr val="windowText" lastClr="000000"/>
                </a:solidFill>
              </a:rPr>
              <a:t>Benefit </a:t>
            </a:r>
            <a:r>
              <a:rPr lang="en-US" sz="2400" b="1" kern="0" dirty="0"/>
              <a:t>Plans</a:t>
            </a:r>
            <a:r>
              <a:rPr lang="en-US" sz="2400" b="1" kern="0" dirty="0">
                <a:solidFill>
                  <a:sysClr val="windowText" lastClr="000000"/>
                </a:solidFill>
              </a:rPr>
              <a:t> – Who is Eligible and When</a:t>
            </a:r>
            <a:endParaRPr lang="en-CA" sz="2400" b="1" kern="0" dirty="0">
              <a:solidFill>
                <a:sysClr val="windowText" lastClr="000000"/>
              </a:solidFill>
            </a:endParaRPr>
          </a:p>
        </p:txBody>
      </p:sp>
      <p:sp>
        <p:nvSpPr>
          <p:cNvPr id="5" name="TextBox 4">
            <a:extLst>
              <a:ext uri="{FF2B5EF4-FFF2-40B4-BE49-F238E27FC236}">
                <a16:creationId xmlns:a16="http://schemas.microsoft.com/office/drawing/2014/main" id="{EF3EB64A-36F3-0388-15D1-13B7E927D29E}"/>
              </a:ext>
            </a:extLst>
          </p:cNvPr>
          <p:cNvSpPr txBox="1"/>
          <p:nvPr/>
        </p:nvSpPr>
        <p:spPr>
          <a:xfrm>
            <a:off x="1270000" y="2378467"/>
            <a:ext cx="8229600" cy="5232202"/>
          </a:xfrm>
          <a:prstGeom prst="rect">
            <a:avLst/>
          </a:prstGeom>
          <a:noFill/>
        </p:spPr>
        <p:txBody>
          <a:bodyPr wrap="square">
            <a:spAutoFit/>
          </a:bodyPr>
          <a:lstStyle/>
          <a:p>
            <a:r>
              <a:rPr lang="en-CA" sz="1600" dirty="0">
                <a:latin typeface="Arial" panose="020B0604020202020204" pitchFamily="34" charset="0"/>
                <a:cs typeface="Arial" panose="020B0604020202020204" pitchFamily="34" charset="0"/>
              </a:rPr>
              <a:t>Members of OSSTF Districts 1-33 who bargain under the School Board Collective Bargaining Act, including:</a:t>
            </a:r>
          </a:p>
          <a:p>
            <a:pPr lvl="0"/>
            <a:endParaRPr lang="en-CA" sz="16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CA" sz="1600" dirty="0">
                <a:latin typeface="Arial" panose="020B0604020202020204" pitchFamily="34" charset="0"/>
                <a:cs typeface="Arial" panose="020B0604020202020204" pitchFamily="34" charset="0"/>
              </a:rPr>
              <a:t>All permanent contract Teachers and Education Workers</a:t>
            </a:r>
          </a:p>
          <a:p>
            <a:pPr lvl="0"/>
            <a:endParaRPr lang="en-CA" sz="16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CA" sz="1600" dirty="0">
                <a:latin typeface="Arial" panose="020B0604020202020204" pitchFamily="34" charset="0"/>
                <a:cs typeface="Arial" panose="020B0604020202020204" pitchFamily="34" charset="0"/>
              </a:rPr>
              <a:t>Eligible Long Term Occasional (LTO) Teachers who have an assignment of 90 calendar days or longer</a:t>
            </a:r>
          </a:p>
          <a:p>
            <a:pPr lvl="0"/>
            <a:endParaRPr lang="en-CA" sz="16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CA" sz="1600" dirty="0">
                <a:latin typeface="Arial" panose="020B0604020202020204" pitchFamily="34" charset="0"/>
                <a:cs typeface="Arial" panose="020B0604020202020204" pitchFamily="34" charset="0"/>
              </a:rPr>
              <a:t>Eligible Adult Day Teachers who have an assignment of 90 calendar days or longer</a:t>
            </a:r>
          </a:p>
          <a:p>
            <a:pPr lvl="0"/>
            <a:endParaRPr lang="en-CA" sz="16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CA" sz="1600" dirty="0">
                <a:latin typeface="Arial" panose="020B0604020202020204" pitchFamily="34" charset="0"/>
                <a:cs typeface="Arial" panose="020B0604020202020204" pitchFamily="34" charset="0"/>
              </a:rPr>
              <a:t>Eligible Long Term Assignment Education Workers who have an assignment of 90 calendar days or longer</a:t>
            </a:r>
          </a:p>
          <a:p>
            <a:pPr lvl="0"/>
            <a:endParaRPr lang="en-CA" sz="1600" dirty="0">
              <a:latin typeface="Arial" panose="020B0604020202020204" pitchFamily="34" charset="0"/>
              <a:cs typeface="Arial" panose="020B0604020202020204" pitchFamily="34" charset="0"/>
            </a:endParaRPr>
          </a:p>
          <a:p>
            <a:pPr lvl="0"/>
            <a:r>
              <a:rPr lang="en-CA" sz="1600" dirty="0">
                <a:latin typeface="Arial" panose="020B0604020202020204" pitchFamily="34" charset="0"/>
                <a:cs typeface="Arial" panose="020B0604020202020204" pitchFamily="34" charset="0"/>
              </a:rPr>
              <a:t>Coverage is always implemented effective the start date of the eligible assignment – eligible claims will be honoured &amp; retroactive member premium contributions will apply </a:t>
            </a:r>
            <a:r>
              <a:rPr lang="en-CA" sz="1600" dirty="0">
                <a:latin typeface="Arial" panose="020B0604020202020204" pitchFamily="34" charset="0"/>
                <a:cs typeface="Arial" panose="020B0604020202020204" pitchFamily="34" charset="0"/>
                <a:sym typeface="Wingdings" panose="05000000000000000000" pitchFamily="2" charset="2"/>
              </a:rPr>
              <a:t></a:t>
            </a:r>
            <a:r>
              <a:rPr lang="en-CA" sz="1600" dirty="0">
                <a:solidFill>
                  <a:schemeClr val="tx2">
                    <a:lumMod val="60000"/>
                    <a:lumOff val="40000"/>
                  </a:schemeClr>
                </a:solidFill>
                <a:hlinkClick r:id="rId4">
                  <a:extLst>
                    <a:ext uri="{A12FA001-AC4F-418D-AE19-62706E023703}">
                      <ahyp:hlinkClr xmlns:ahyp="http://schemas.microsoft.com/office/drawing/2018/hyperlinkcolor" val="tx"/>
                    </a:ext>
                  </a:extLst>
                </a:hlinkClick>
              </a:rPr>
              <a:t>FAQs - OSSTF Benefits</a:t>
            </a:r>
            <a:endParaRPr lang="en-CA" sz="1600" dirty="0">
              <a:solidFill>
                <a:schemeClr val="tx2">
                  <a:lumMod val="60000"/>
                  <a:lumOff val="40000"/>
                </a:schemeClr>
              </a:solidFill>
            </a:endParaRP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7961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755DD-51F2-9DE3-F381-74E0C13617B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F31109F-8FB4-72B6-92DC-330F69C305E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863600" y="-19594"/>
            <a:ext cx="13853884" cy="7811588"/>
          </a:xfrm>
          <a:prstGeom prst="rect">
            <a:avLst/>
          </a:prstGeom>
        </p:spPr>
      </p:pic>
      <p:sp>
        <p:nvSpPr>
          <p:cNvPr id="3" name="Title 1">
            <a:extLst>
              <a:ext uri="{FF2B5EF4-FFF2-40B4-BE49-F238E27FC236}">
                <a16:creationId xmlns:a16="http://schemas.microsoft.com/office/drawing/2014/main" id="{04D0D9B4-3BAC-C240-A8C4-649430309339}"/>
              </a:ext>
            </a:extLst>
          </p:cNvPr>
          <p:cNvSpPr txBox="1">
            <a:spLocks/>
          </p:cNvSpPr>
          <p:nvPr/>
        </p:nvSpPr>
        <p:spPr>
          <a:xfrm>
            <a:off x="1193800" y="1676400"/>
            <a:ext cx="10991850" cy="838200"/>
          </a:xfrm>
          <a:prstGeom prst="rect">
            <a:avLst/>
          </a:prstGeom>
        </p:spPr>
        <p:txBody>
          <a:bodyPr/>
          <a:lstStyle>
            <a:lvl1pPr>
              <a:defRPr>
                <a:latin typeface="+mj-lt"/>
                <a:ea typeface="+mj-ea"/>
                <a:cs typeface="+mj-cs"/>
              </a:defRPr>
            </a:lvl1pPr>
          </a:lstStyle>
          <a:p>
            <a:r>
              <a:rPr lang="en-US" sz="2400" b="1" kern="0" dirty="0">
                <a:solidFill>
                  <a:sysClr val="windowText" lastClr="000000"/>
                </a:solidFill>
              </a:rPr>
              <a:t>OSSTF </a:t>
            </a:r>
            <a:r>
              <a:rPr lang="en-US" sz="2400" b="1" kern="0" dirty="0"/>
              <a:t>ELHT</a:t>
            </a:r>
            <a:r>
              <a:rPr lang="en-US" sz="2400" b="1" kern="0" dirty="0">
                <a:solidFill>
                  <a:srgbClr val="FF0000"/>
                </a:solidFill>
              </a:rPr>
              <a:t> </a:t>
            </a:r>
            <a:r>
              <a:rPr lang="en-US" sz="2400" b="1" kern="0" dirty="0">
                <a:solidFill>
                  <a:sysClr val="windowText" lastClr="000000"/>
                </a:solidFill>
              </a:rPr>
              <a:t>Benefit</a:t>
            </a:r>
            <a:r>
              <a:rPr lang="en-US" sz="2400" b="1" kern="0" dirty="0"/>
              <a:t> Plans </a:t>
            </a:r>
            <a:r>
              <a:rPr lang="en-US" sz="2400" b="1" kern="0" dirty="0">
                <a:solidFill>
                  <a:sysClr val="windowText" lastClr="000000"/>
                </a:solidFill>
              </a:rPr>
              <a:t>– How Does </a:t>
            </a:r>
            <a:r>
              <a:rPr lang="en-US" sz="2400" b="1" kern="0" dirty="0"/>
              <a:t>an Eligible </a:t>
            </a:r>
            <a:r>
              <a:rPr lang="en-US" sz="2400" b="1" kern="0" dirty="0">
                <a:solidFill>
                  <a:sysClr val="windowText" lastClr="000000"/>
                </a:solidFill>
              </a:rPr>
              <a:t>Member </a:t>
            </a:r>
            <a:r>
              <a:rPr lang="en-US" sz="2400" b="1" kern="0" dirty="0" err="1">
                <a:solidFill>
                  <a:sysClr val="windowText" lastClr="000000"/>
                </a:solidFill>
              </a:rPr>
              <a:t>Enrol</a:t>
            </a:r>
            <a:r>
              <a:rPr lang="en-US" sz="2400" b="1" kern="0" dirty="0">
                <a:solidFill>
                  <a:sysClr val="windowText" lastClr="000000"/>
                </a:solidFill>
              </a:rPr>
              <a:t> or Make Coverage </a:t>
            </a:r>
          </a:p>
          <a:p>
            <a:r>
              <a:rPr lang="en-US" sz="2400" b="1" kern="0" dirty="0">
                <a:solidFill>
                  <a:sysClr val="windowText" lastClr="000000"/>
                </a:solidFill>
              </a:rPr>
              <a:t>                                        </a:t>
            </a:r>
            <a:r>
              <a:rPr lang="en-US" sz="2400" b="1" kern="0" dirty="0"/>
              <a:t> Selections</a:t>
            </a:r>
            <a:endParaRPr lang="en-CA" sz="2400" b="1" kern="0" dirty="0"/>
          </a:p>
        </p:txBody>
      </p:sp>
      <p:sp>
        <p:nvSpPr>
          <p:cNvPr id="5" name="TextBox 4">
            <a:extLst>
              <a:ext uri="{FF2B5EF4-FFF2-40B4-BE49-F238E27FC236}">
                <a16:creationId xmlns:a16="http://schemas.microsoft.com/office/drawing/2014/main" id="{B5208F32-EF50-D22F-1CC0-E119D6C2E463}"/>
              </a:ext>
            </a:extLst>
          </p:cNvPr>
          <p:cNvSpPr txBox="1"/>
          <p:nvPr/>
        </p:nvSpPr>
        <p:spPr>
          <a:xfrm>
            <a:off x="1270000" y="2378467"/>
            <a:ext cx="8229600" cy="4832092"/>
          </a:xfrm>
          <a:prstGeom prst="rect">
            <a:avLst/>
          </a:prstGeom>
          <a:noFill/>
        </p:spPr>
        <p:txBody>
          <a:bodyPr wrap="square">
            <a:spAutoFit/>
          </a:bodyPr>
          <a:lstStyle/>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enrolment process for the OSSTF ELHT</a:t>
            </a:r>
            <a:r>
              <a:rPr lang="en-US" dirty="0">
                <a:solidFill>
                  <a:srgbClr val="FF0000"/>
                </a:solidFill>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Benefits Plans is as follows:</a:t>
            </a:r>
          </a:p>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School Boards/School Authorities are responsible for providing Human Resource Information System (HRIS) data to OTIP. When this data is received and loaded into the OTIP System an “enrolment invite” will be emailed to the member (board email address)</a:t>
            </a:r>
          </a:p>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Members have 31 days from the date that this invite is sent to make their coverage selections.  During this time 2 follow up emails are also sent to members</a:t>
            </a:r>
          </a:p>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Eligible active members are automatically covered for the mandatory basic life and AD&amp;D Benefits - premium for these benefits is paid by OSSTF ELHT and T4As are issued</a:t>
            </a:r>
          </a:p>
          <a:p>
            <a:endParaRPr lang="en-US" sz="200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8788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034C9-BAE1-B004-63B6-D7C8C5DA7BE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F9E0F7B-357A-899A-8D57-C0B49D044C8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11200" y="-19594"/>
            <a:ext cx="14401800" cy="7811588"/>
          </a:xfrm>
          <a:prstGeom prst="rect">
            <a:avLst/>
          </a:prstGeom>
        </p:spPr>
      </p:pic>
      <p:sp>
        <p:nvSpPr>
          <p:cNvPr id="3" name="Title 1">
            <a:extLst>
              <a:ext uri="{FF2B5EF4-FFF2-40B4-BE49-F238E27FC236}">
                <a16:creationId xmlns:a16="http://schemas.microsoft.com/office/drawing/2014/main" id="{3E4979C9-7F8B-DB72-C032-A247D868E889}"/>
              </a:ext>
            </a:extLst>
          </p:cNvPr>
          <p:cNvSpPr txBox="1">
            <a:spLocks/>
          </p:cNvSpPr>
          <p:nvPr/>
        </p:nvSpPr>
        <p:spPr>
          <a:xfrm>
            <a:off x="1193800" y="1524000"/>
            <a:ext cx="10991850" cy="693692"/>
          </a:xfrm>
          <a:prstGeom prst="rect">
            <a:avLst/>
          </a:prstGeom>
        </p:spPr>
        <p:txBody>
          <a:bodyPr/>
          <a:lstStyle>
            <a:lvl1pPr>
              <a:defRPr>
                <a:latin typeface="+mj-lt"/>
                <a:ea typeface="+mj-ea"/>
                <a:cs typeface="+mj-cs"/>
              </a:defRPr>
            </a:lvl1pPr>
          </a:lstStyle>
          <a:p>
            <a:r>
              <a:rPr lang="en-US" sz="2400" b="1" kern="0" dirty="0">
                <a:solidFill>
                  <a:sysClr val="windowText" lastClr="000000"/>
                </a:solidFill>
              </a:rPr>
              <a:t>OSSTF </a:t>
            </a:r>
            <a:r>
              <a:rPr lang="en-US" sz="2400" b="1" kern="0" dirty="0"/>
              <a:t>ELHT</a:t>
            </a:r>
            <a:r>
              <a:rPr lang="en-US" sz="2400" b="1" kern="0" dirty="0">
                <a:solidFill>
                  <a:srgbClr val="FF0000"/>
                </a:solidFill>
              </a:rPr>
              <a:t> </a:t>
            </a:r>
            <a:r>
              <a:rPr lang="en-US" sz="2400" b="1" kern="0" dirty="0">
                <a:solidFill>
                  <a:sysClr val="windowText" lastClr="000000"/>
                </a:solidFill>
              </a:rPr>
              <a:t>Benefit </a:t>
            </a:r>
            <a:r>
              <a:rPr lang="en-US" sz="2400" b="1" kern="0" dirty="0"/>
              <a:t>Plans</a:t>
            </a:r>
            <a:r>
              <a:rPr lang="en-US" sz="2400" b="1" kern="0" dirty="0">
                <a:solidFill>
                  <a:sysClr val="windowText" lastClr="000000"/>
                </a:solidFill>
              </a:rPr>
              <a:t> – How Does </a:t>
            </a:r>
            <a:r>
              <a:rPr lang="en-US" sz="2400" b="1" kern="0" dirty="0"/>
              <a:t>an Eligible </a:t>
            </a:r>
            <a:r>
              <a:rPr lang="en-US" sz="2400" b="1" kern="0" dirty="0">
                <a:solidFill>
                  <a:sysClr val="windowText" lastClr="000000"/>
                </a:solidFill>
              </a:rPr>
              <a:t>Member </a:t>
            </a:r>
            <a:r>
              <a:rPr lang="en-US" sz="2400" b="1" kern="0" dirty="0" err="1">
                <a:solidFill>
                  <a:sysClr val="windowText" lastClr="000000"/>
                </a:solidFill>
              </a:rPr>
              <a:t>Enrol</a:t>
            </a:r>
            <a:r>
              <a:rPr lang="en-US" sz="2400" b="1" kern="0" dirty="0">
                <a:solidFill>
                  <a:sysClr val="windowText" lastClr="000000"/>
                </a:solidFill>
              </a:rPr>
              <a:t> or Make Coverage</a:t>
            </a:r>
          </a:p>
          <a:p>
            <a:r>
              <a:rPr lang="en-US" sz="2400" b="1" kern="0" dirty="0">
                <a:solidFill>
                  <a:sysClr val="windowText" lastClr="000000"/>
                </a:solidFill>
              </a:rPr>
              <a:t>                                         </a:t>
            </a:r>
            <a:r>
              <a:rPr lang="en-US" sz="2400" b="1" kern="0" dirty="0"/>
              <a:t>Se</a:t>
            </a:r>
            <a:r>
              <a:rPr lang="en-US" sz="2400" b="1" kern="0" dirty="0">
                <a:solidFill>
                  <a:sysClr val="windowText" lastClr="000000"/>
                </a:solidFill>
              </a:rPr>
              <a:t>lections</a:t>
            </a:r>
            <a:endParaRPr lang="en-CA" sz="2400" b="1" kern="0" dirty="0">
              <a:solidFill>
                <a:sysClr val="windowText" lastClr="000000"/>
              </a:solidFill>
            </a:endParaRPr>
          </a:p>
        </p:txBody>
      </p:sp>
      <p:sp>
        <p:nvSpPr>
          <p:cNvPr id="5" name="TextBox 4">
            <a:extLst>
              <a:ext uri="{FF2B5EF4-FFF2-40B4-BE49-F238E27FC236}">
                <a16:creationId xmlns:a16="http://schemas.microsoft.com/office/drawing/2014/main" id="{003DA7AB-69D8-CCC8-D663-51A9EAA696E8}"/>
              </a:ext>
            </a:extLst>
          </p:cNvPr>
          <p:cNvSpPr txBox="1"/>
          <p:nvPr/>
        </p:nvSpPr>
        <p:spPr>
          <a:xfrm>
            <a:off x="1193800" y="2388742"/>
            <a:ext cx="10591800" cy="4924425"/>
          </a:xfrm>
          <a:prstGeom prst="rect">
            <a:avLst/>
          </a:prstGeom>
          <a:noFill/>
        </p:spPr>
        <p:txBody>
          <a:bodyPr wrap="square">
            <a:spAutoFit/>
          </a:bodyPr>
          <a:lstStyle/>
          <a:p>
            <a:r>
              <a:rPr lang="en-US" sz="1600" dirty="0">
                <a:latin typeface="Arial" panose="020B0604020202020204" pitchFamily="34" charset="0"/>
                <a:cs typeface="Arial" panose="020B0604020202020204" pitchFamily="34" charset="0"/>
              </a:rPr>
              <a:t>To complete the enrolment process a member will need to login through their My Member Account at member.otip.com. New members will first need to register for a My Member Account</a:t>
            </a:r>
            <a:endParaRPr lang="en-CA" sz="1600" dirty="0">
              <a:latin typeface="Arial" panose="020B0604020202020204" pitchFamily="34" charset="0"/>
              <a:cs typeface="Arial" panose="020B0604020202020204" pitchFamily="34" charset="0"/>
            </a:endParaRPr>
          </a:p>
          <a:p>
            <a:r>
              <a:rPr lang="en-CA" sz="1600" b="1" dirty="0">
                <a:latin typeface="Arial" panose="020B0604020202020204" pitchFamily="34" charset="0"/>
                <a:cs typeface="Arial" panose="020B0604020202020204" pitchFamily="34" charset="0"/>
              </a:rPr>
              <a:t>1.1</a:t>
            </a:r>
            <a:r>
              <a:rPr lang="en-CA" sz="1600" dirty="0">
                <a:latin typeface="Arial" panose="020B0604020202020204" pitchFamily="34" charset="0"/>
                <a:cs typeface="Arial" panose="020B0604020202020204" pitchFamily="34" charset="0"/>
              </a:rPr>
              <a:t> From member.otip.com, click </a:t>
            </a:r>
            <a:r>
              <a:rPr lang="en-CA" sz="1600" b="1" dirty="0">
                <a:latin typeface="Arial" panose="020B0604020202020204" pitchFamily="34" charset="0"/>
                <a:cs typeface="Arial" panose="020B0604020202020204" pitchFamily="34" charset="0"/>
              </a:rPr>
              <a:t>Log in</a:t>
            </a:r>
            <a:r>
              <a:rPr lang="en-CA" sz="1600" dirty="0">
                <a:latin typeface="Arial" panose="020B0604020202020204" pitchFamily="34" charset="0"/>
                <a:cs typeface="Arial" panose="020B0604020202020204" pitchFamily="34" charset="0"/>
              </a:rPr>
              <a:t> </a:t>
            </a:r>
          </a:p>
          <a:p>
            <a:r>
              <a:rPr lang="en-CA" sz="1600" b="1" dirty="0">
                <a:latin typeface="Arial" panose="020B0604020202020204" pitchFamily="34" charset="0"/>
                <a:cs typeface="Arial" panose="020B0604020202020204" pitchFamily="34" charset="0"/>
              </a:rPr>
              <a:t>1.2</a:t>
            </a:r>
            <a:r>
              <a:rPr lang="en-CA" sz="1600" dirty="0">
                <a:latin typeface="Arial" panose="020B0604020202020204" pitchFamily="34" charset="0"/>
                <a:cs typeface="Arial" panose="020B0604020202020204" pitchFamily="34" charset="0"/>
              </a:rPr>
              <a:t> When you log in for the first time, you will need to enter your preferred email address and create a password. Click </a:t>
            </a:r>
            <a:r>
              <a:rPr lang="en-CA" sz="1600" b="1" dirty="0">
                <a:latin typeface="Arial" panose="020B0604020202020204" pitchFamily="34" charset="0"/>
                <a:cs typeface="Arial" panose="020B0604020202020204" pitchFamily="34" charset="0"/>
              </a:rPr>
              <a:t>Continue</a:t>
            </a:r>
            <a:endParaRPr lang="en-CA" sz="1600" dirty="0">
              <a:latin typeface="Arial" panose="020B0604020202020204" pitchFamily="34" charset="0"/>
              <a:cs typeface="Arial" panose="020B0604020202020204" pitchFamily="34" charset="0"/>
            </a:endParaRPr>
          </a:p>
          <a:p>
            <a:r>
              <a:rPr lang="en-CA" sz="1600" b="1" dirty="0">
                <a:latin typeface="Arial" panose="020B0604020202020204" pitchFamily="34" charset="0"/>
                <a:cs typeface="Arial" panose="020B0604020202020204" pitchFamily="34" charset="0"/>
              </a:rPr>
              <a:t>1.3 </a:t>
            </a:r>
            <a:r>
              <a:rPr lang="en-CA" sz="1600" dirty="0">
                <a:latin typeface="Arial" panose="020B0604020202020204" pitchFamily="34" charset="0"/>
                <a:cs typeface="Arial" panose="020B0604020202020204" pitchFamily="34" charset="0"/>
              </a:rPr>
              <a:t>A 4-digit verification code will be sent to your preferred email address for authentication purposes After entering this code, click </a:t>
            </a:r>
            <a:r>
              <a:rPr lang="en-CA" sz="1600" b="1" dirty="0">
                <a:latin typeface="Arial" panose="020B0604020202020204" pitchFamily="34" charset="0"/>
                <a:cs typeface="Arial" panose="020B0604020202020204" pitchFamily="34" charset="0"/>
              </a:rPr>
              <a:t>Continue</a:t>
            </a:r>
            <a:r>
              <a:rPr lang="en-CA" sz="1600" dirty="0">
                <a:latin typeface="Arial" panose="020B0604020202020204" pitchFamily="34" charset="0"/>
                <a:cs typeface="Arial" panose="020B0604020202020204" pitchFamily="34" charset="0"/>
              </a:rPr>
              <a:t> </a:t>
            </a:r>
          </a:p>
          <a:p>
            <a:r>
              <a:rPr lang="en-US" sz="1600" b="1" dirty="0">
                <a:latin typeface="Arial" panose="020B0604020202020204" pitchFamily="34" charset="0"/>
                <a:cs typeface="Arial" panose="020B0604020202020204" pitchFamily="34" charset="0"/>
              </a:rPr>
              <a:t>1.4 </a:t>
            </a:r>
            <a:r>
              <a:rPr lang="en-US" sz="1600" dirty="0">
                <a:latin typeface="Arial" panose="020B0604020202020204" pitchFamily="34" charset="0"/>
                <a:cs typeface="Arial" panose="020B0604020202020204" pitchFamily="34" charset="0"/>
              </a:rPr>
              <a:t>Member enters their phone number to receive another verification code</a:t>
            </a:r>
          </a:p>
          <a:p>
            <a:endParaRPr lang="en-CA" sz="1600" dirty="0">
              <a:latin typeface="Arial" panose="020B0604020202020204" pitchFamily="34" charset="0"/>
              <a:cs typeface="Arial" panose="020B0604020202020204" pitchFamily="34" charset="0"/>
            </a:endParaRPr>
          </a:p>
          <a:p>
            <a:endParaRPr lang="en-CA" dirty="0">
              <a:latin typeface="Arial" panose="020B0604020202020204" pitchFamily="34" charset="0"/>
              <a:cs typeface="Arial" panose="020B0604020202020204" pitchFamily="34" charset="0"/>
            </a:endParaRPr>
          </a:p>
          <a:p>
            <a:endParaRPr lang="en-CA" dirty="0"/>
          </a:p>
          <a:p>
            <a:endParaRPr lang="en-CA" dirty="0"/>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endParaRPr lang="en-CA" dirty="0">
              <a:solidFill>
                <a:schemeClr val="accent1"/>
              </a:solidFill>
            </a:endParaRP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981AF2FD-E713-55DC-044A-4AF38897665C}"/>
              </a:ext>
            </a:extLst>
          </p:cNvPr>
          <p:cNvPicPr>
            <a:picLocks noChangeAspect="1"/>
          </p:cNvPicPr>
          <p:nvPr/>
        </p:nvPicPr>
        <p:blipFill>
          <a:blip r:embed="rId4"/>
          <a:stretch>
            <a:fillRect/>
          </a:stretch>
        </p:blipFill>
        <p:spPr>
          <a:xfrm>
            <a:off x="1239998" y="4567719"/>
            <a:ext cx="3352800" cy="3200400"/>
          </a:xfrm>
          <a:prstGeom prst="rect">
            <a:avLst/>
          </a:prstGeom>
        </p:spPr>
      </p:pic>
      <p:pic>
        <p:nvPicPr>
          <p:cNvPr id="9" name="Picture 8">
            <a:extLst>
              <a:ext uri="{FF2B5EF4-FFF2-40B4-BE49-F238E27FC236}">
                <a16:creationId xmlns:a16="http://schemas.microsoft.com/office/drawing/2014/main" id="{B043CBA3-6B67-E447-27DF-17382AFC87E7}"/>
              </a:ext>
            </a:extLst>
          </p:cNvPr>
          <p:cNvPicPr>
            <a:picLocks noChangeAspect="1"/>
          </p:cNvPicPr>
          <p:nvPr/>
        </p:nvPicPr>
        <p:blipFill>
          <a:blip r:embed="rId5"/>
          <a:stretch>
            <a:fillRect/>
          </a:stretch>
        </p:blipFill>
        <p:spPr>
          <a:xfrm>
            <a:off x="4672672" y="4575327"/>
            <a:ext cx="3429000" cy="3200400"/>
          </a:xfrm>
          <a:prstGeom prst="rect">
            <a:avLst/>
          </a:prstGeom>
        </p:spPr>
      </p:pic>
      <p:pic>
        <p:nvPicPr>
          <p:cNvPr id="13" name="Picture 12">
            <a:extLst>
              <a:ext uri="{FF2B5EF4-FFF2-40B4-BE49-F238E27FC236}">
                <a16:creationId xmlns:a16="http://schemas.microsoft.com/office/drawing/2014/main" id="{1E7D7494-77B1-EE28-1098-79BF80A5497D}"/>
              </a:ext>
            </a:extLst>
          </p:cNvPr>
          <p:cNvPicPr>
            <a:picLocks noChangeAspect="1"/>
          </p:cNvPicPr>
          <p:nvPr/>
        </p:nvPicPr>
        <p:blipFill>
          <a:blip r:embed="rId6"/>
          <a:srcRect l="32917" t="7794" r="32976" b="6000"/>
          <a:stretch>
            <a:fillRect/>
          </a:stretch>
        </p:blipFill>
        <p:spPr>
          <a:xfrm>
            <a:off x="8181546" y="4567719"/>
            <a:ext cx="4724400" cy="3200400"/>
          </a:xfrm>
          <a:prstGeom prst="rect">
            <a:avLst/>
          </a:prstGeom>
        </p:spPr>
      </p:pic>
    </p:spTree>
    <p:extLst>
      <p:ext uri="{BB962C8B-B14F-4D97-AF65-F5344CB8AC3E}">
        <p14:creationId xmlns:p14="http://schemas.microsoft.com/office/powerpoint/2010/main" val="2497076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65FE2-30EE-23D6-2E53-57C2DCF6689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CAD24F8-E069-A599-2B24-B6447A82752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11200" y="-19594"/>
            <a:ext cx="14528800" cy="7811588"/>
          </a:xfrm>
          <a:prstGeom prst="rect">
            <a:avLst/>
          </a:prstGeom>
        </p:spPr>
      </p:pic>
      <p:sp>
        <p:nvSpPr>
          <p:cNvPr id="3" name="Title 1">
            <a:extLst>
              <a:ext uri="{FF2B5EF4-FFF2-40B4-BE49-F238E27FC236}">
                <a16:creationId xmlns:a16="http://schemas.microsoft.com/office/drawing/2014/main" id="{FF9A9598-C407-925A-8226-AA04803FE4F9}"/>
              </a:ext>
            </a:extLst>
          </p:cNvPr>
          <p:cNvSpPr txBox="1">
            <a:spLocks/>
          </p:cNvSpPr>
          <p:nvPr/>
        </p:nvSpPr>
        <p:spPr>
          <a:xfrm>
            <a:off x="1193800" y="1524000"/>
            <a:ext cx="10991850" cy="620294"/>
          </a:xfrm>
          <a:prstGeom prst="rect">
            <a:avLst/>
          </a:prstGeom>
        </p:spPr>
        <p:txBody>
          <a:bodyPr/>
          <a:lstStyle>
            <a:lvl1pPr>
              <a:defRPr>
                <a:latin typeface="+mj-lt"/>
                <a:ea typeface="+mj-ea"/>
                <a:cs typeface="+mj-cs"/>
              </a:defRPr>
            </a:lvl1pPr>
          </a:lstStyle>
          <a:p>
            <a:r>
              <a:rPr lang="en-US" sz="2400" b="1" kern="0" dirty="0">
                <a:solidFill>
                  <a:sysClr val="windowText" lastClr="000000"/>
                </a:solidFill>
              </a:rPr>
              <a:t>OSSTF </a:t>
            </a:r>
            <a:r>
              <a:rPr lang="en-US" sz="2400" b="1" kern="0" dirty="0"/>
              <a:t>ELHT</a:t>
            </a:r>
            <a:r>
              <a:rPr lang="en-US" sz="2400" b="1" kern="0" dirty="0">
                <a:solidFill>
                  <a:srgbClr val="FF0000"/>
                </a:solidFill>
              </a:rPr>
              <a:t> </a:t>
            </a:r>
            <a:r>
              <a:rPr lang="en-US" sz="2400" b="1" kern="0" dirty="0">
                <a:solidFill>
                  <a:sysClr val="windowText" lastClr="000000"/>
                </a:solidFill>
              </a:rPr>
              <a:t>Benefit </a:t>
            </a:r>
            <a:r>
              <a:rPr lang="en-US" sz="2400" b="1" kern="0" dirty="0"/>
              <a:t>Plans</a:t>
            </a:r>
            <a:r>
              <a:rPr lang="en-US" sz="2400" b="1" kern="0" dirty="0">
                <a:solidFill>
                  <a:sysClr val="windowText" lastClr="000000"/>
                </a:solidFill>
              </a:rPr>
              <a:t> – How Does </a:t>
            </a:r>
            <a:r>
              <a:rPr lang="en-US" sz="2400" b="1" kern="0" dirty="0"/>
              <a:t>an Eligible </a:t>
            </a:r>
            <a:r>
              <a:rPr lang="en-US" sz="2400" b="1" kern="0" dirty="0">
                <a:solidFill>
                  <a:sysClr val="windowText" lastClr="000000"/>
                </a:solidFill>
              </a:rPr>
              <a:t>Member </a:t>
            </a:r>
            <a:r>
              <a:rPr lang="en-US" sz="2400" b="1" kern="0" dirty="0" err="1">
                <a:solidFill>
                  <a:sysClr val="windowText" lastClr="000000"/>
                </a:solidFill>
              </a:rPr>
              <a:t>Enrol</a:t>
            </a:r>
            <a:r>
              <a:rPr lang="en-US" sz="2400" b="1" kern="0" dirty="0">
                <a:solidFill>
                  <a:sysClr val="windowText" lastClr="000000"/>
                </a:solidFill>
              </a:rPr>
              <a:t> or Make Coverage</a:t>
            </a:r>
          </a:p>
          <a:p>
            <a:r>
              <a:rPr lang="en-US" sz="2400" b="1" kern="0" dirty="0">
                <a:solidFill>
                  <a:sysClr val="windowText" lastClr="000000"/>
                </a:solidFill>
              </a:rPr>
              <a:t>                                        </a:t>
            </a:r>
            <a:r>
              <a:rPr lang="en-US" sz="2400" b="1" kern="0" dirty="0"/>
              <a:t>           Selections</a:t>
            </a:r>
            <a:endParaRPr lang="en-CA" sz="2400" b="1" kern="0" dirty="0"/>
          </a:p>
        </p:txBody>
      </p:sp>
      <p:sp>
        <p:nvSpPr>
          <p:cNvPr id="5" name="TextBox 4">
            <a:extLst>
              <a:ext uri="{FF2B5EF4-FFF2-40B4-BE49-F238E27FC236}">
                <a16:creationId xmlns:a16="http://schemas.microsoft.com/office/drawing/2014/main" id="{7D82F4D2-57AA-B911-FB5F-B2DE6DF3DE2E}"/>
              </a:ext>
            </a:extLst>
          </p:cNvPr>
          <p:cNvSpPr txBox="1"/>
          <p:nvPr/>
        </p:nvSpPr>
        <p:spPr>
          <a:xfrm>
            <a:off x="1193800" y="2388742"/>
            <a:ext cx="8305800" cy="5386090"/>
          </a:xfrm>
          <a:prstGeom prst="rect">
            <a:avLst/>
          </a:prstGeom>
          <a:noFill/>
        </p:spPr>
        <p:txBody>
          <a:bodyPr wrap="square">
            <a:spAutoFit/>
          </a:bodyPr>
          <a:lstStyle/>
          <a:p>
            <a:r>
              <a:rPr lang="en-CA" sz="1700" b="1" dirty="0">
                <a:latin typeface="Arial" panose="020B0604020202020204" pitchFamily="34" charset="0"/>
                <a:cs typeface="Arial" panose="020B0604020202020204" pitchFamily="34" charset="0"/>
              </a:rPr>
              <a:t>1.5 </a:t>
            </a:r>
            <a:r>
              <a:rPr lang="en-CA" sz="1700" dirty="0">
                <a:latin typeface="Arial" panose="020B0604020202020204" pitchFamily="34" charset="0"/>
                <a:cs typeface="Arial" panose="020B0604020202020204" pitchFamily="34" charset="0"/>
              </a:rPr>
              <a:t>Set your phone access PIN to validate your identity when calling OTIP for support (optional). </a:t>
            </a:r>
          </a:p>
          <a:p>
            <a:r>
              <a:rPr lang="en-CA" sz="1700" dirty="0">
                <a:latin typeface="Arial" panose="020B0604020202020204" pitchFamily="34" charset="0"/>
                <a:cs typeface="Arial" panose="020B0604020202020204" pitchFamily="34" charset="0"/>
              </a:rPr>
              <a:t>You can check “Set PIN later” to skip this step. </a:t>
            </a:r>
          </a:p>
          <a:p>
            <a:r>
              <a:rPr lang="en-CA" sz="1700" dirty="0">
                <a:latin typeface="Arial" panose="020B0604020202020204" pitchFamily="34" charset="0"/>
                <a:cs typeface="Arial" panose="020B0604020202020204" pitchFamily="34" charset="0"/>
              </a:rPr>
              <a:t>Click </a:t>
            </a:r>
            <a:r>
              <a:rPr lang="en-CA" sz="1700" b="1" dirty="0">
                <a:latin typeface="Arial" panose="020B0604020202020204" pitchFamily="34" charset="0"/>
                <a:cs typeface="Arial" panose="020B0604020202020204" pitchFamily="34" charset="0"/>
              </a:rPr>
              <a:t>Next</a:t>
            </a:r>
            <a:r>
              <a:rPr lang="en-CA" sz="1700" dirty="0">
                <a:latin typeface="Arial" panose="020B0604020202020204" pitchFamily="34" charset="0"/>
                <a:cs typeface="Arial" panose="020B0604020202020204" pitchFamily="34" charset="0"/>
              </a:rPr>
              <a:t> </a:t>
            </a:r>
          </a:p>
          <a:p>
            <a:endParaRPr lang="en-CA" sz="1700" dirty="0">
              <a:latin typeface="Arial" panose="020B0604020202020204" pitchFamily="34" charset="0"/>
              <a:cs typeface="Arial" panose="020B0604020202020204" pitchFamily="34" charset="0"/>
            </a:endParaRPr>
          </a:p>
          <a:p>
            <a:endParaRPr lang="en-CA" sz="1700" dirty="0">
              <a:latin typeface="Arial" panose="020B0604020202020204" pitchFamily="34" charset="0"/>
              <a:cs typeface="Arial" panose="020B0604020202020204" pitchFamily="34" charset="0"/>
            </a:endParaRPr>
          </a:p>
          <a:p>
            <a:endParaRPr lang="en-CA" sz="1700" dirty="0">
              <a:latin typeface="Arial" panose="020B0604020202020204" pitchFamily="34" charset="0"/>
              <a:cs typeface="Arial" panose="020B0604020202020204" pitchFamily="34" charset="0"/>
            </a:endParaRPr>
          </a:p>
          <a:p>
            <a:endParaRPr lang="en-CA" sz="1700" dirty="0">
              <a:latin typeface="Arial" panose="020B0604020202020204" pitchFamily="34" charset="0"/>
              <a:cs typeface="Arial" panose="020B0604020202020204" pitchFamily="34" charset="0"/>
            </a:endParaRPr>
          </a:p>
          <a:p>
            <a:r>
              <a:rPr lang="en-CA" sz="1700" b="1" dirty="0">
                <a:latin typeface="Arial" panose="020B0604020202020204" pitchFamily="34" charset="0"/>
                <a:cs typeface="Arial" panose="020B0604020202020204" pitchFamily="34" charset="0"/>
              </a:rPr>
              <a:t>1. </a:t>
            </a:r>
            <a:r>
              <a:rPr lang="en-CA" sz="1700" dirty="0">
                <a:latin typeface="Arial" panose="020B0604020202020204" pitchFamily="34" charset="0"/>
                <a:cs typeface="Arial" panose="020B0604020202020204" pitchFamily="34" charset="0"/>
              </a:rPr>
              <a:t>To complete your registration, click </a:t>
            </a:r>
            <a:r>
              <a:rPr lang="en-CA" sz="1700" b="1" dirty="0">
                <a:latin typeface="Arial" panose="020B0604020202020204" pitchFamily="34" charset="0"/>
                <a:cs typeface="Arial" panose="020B0604020202020204" pitchFamily="34" charset="0"/>
              </a:rPr>
              <a:t>Finish</a:t>
            </a:r>
            <a:r>
              <a:rPr lang="en-CA" sz="1700" dirty="0">
                <a:latin typeface="Arial" panose="020B0604020202020204" pitchFamily="34" charset="0"/>
                <a:cs typeface="Arial" panose="020B0604020202020204" pitchFamily="34" charset="0"/>
              </a:rPr>
              <a:t> </a:t>
            </a:r>
          </a:p>
          <a:p>
            <a:endParaRPr lang="en-CA" sz="1700" dirty="0">
              <a:latin typeface="Arial" panose="020B0604020202020204" pitchFamily="34" charset="0"/>
              <a:cs typeface="Arial" panose="020B0604020202020204" pitchFamily="34" charset="0"/>
            </a:endParaRPr>
          </a:p>
          <a:p>
            <a:endParaRPr lang="en-CA" sz="1700" b="1" dirty="0">
              <a:latin typeface="Arial" panose="020B0604020202020204" pitchFamily="34" charset="0"/>
              <a:cs typeface="Arial" panose="020B0604020202020204" pitchFamily="34" charset="0"/>
            </a:endParaRPr>
          </a:p>
          <a:p>
            <a:r>
              <a:rPr lang="en-CA" sz="1700" b="1" dirty="0">
                <a:latin typeface="Arial" panose="020B0604020202020204" pitchFamily="34" charset="0"/>
                <a:cs typeface="Arial" panose="020B0604020202020204" pitchFamily="34" charset="0"/>
              </a:rPr>
              <a:t>Step 2: Start your enrolment</a:t>
            </a:r>
          </a:p>
          <a:p>
            <a:r>
              <a:rPr lang="en-CA" sz="1700" b="1" dirty="0">
                <a:latin typeface="Arial" panose="020B0604020202020204" pitchFamily="34" charset="0"/>
                <a:cs typeface="Arial" panose="020B0604020202020204" pitchFamily="34" charset="0"/>
              </a:rPr>
              <a:t>2.1 </a:t>
            </a:r>
            <a:r>
              <a:rPr lang="en-CA" sz="1700" dirty="0">
                <a:latin typeface="Arial" panose="020B0604020202020204" pitchFamily="34" charset="0"/>
                <a:cs typeface="Arial" panose="020B0604020202020204" pitchFamily="34" charset="0"/>
              </a:rPr>
              <a:t>After logging into </a:t>
            </a:r>
            <a:r>
              <a:rPr lang="en-CA" sz="1700" b="1" dirty="0">
                <a:latin typeface="Arial" panose="020B0604020202020204" pitchFamily="34" charset="0"/>
                <a:cs typeface="Arial" panose="020B0604020202020204" pitchFamily="34" charset="0"/>
              </a:rPr>
              <a:t>My Member Account</a:t>
            </a:r>
            <a:r>
              <a:rPr lang="en-CA" sz="1700" dirty="0">
                <a:latin typeface="Arial" panose="020B0604020202020204" pitchFamily="34" charset="0"/>
                <a:cs typeface="Arial" panose="020B0604020202020204" pitchFamily="34" charset="0"/>
              </a:rPr>
              <a:t>, click on your Group Benefits plan.</a:t>
            </a:r>
          </a:p>
          <a:p>
            <a:r>
              <a:rPr lang="en-CA" sz="1700" b="1" dirty="0">
                <a:latin typeface="Arial" panose="020B0604020202020204" pitchFamily="34" charset="0"/>
                <a:cs typeface="Arial" panose="020B0604020202020204" pitchFamily="34" charset="0"/>
              </a:rPr>
              <a:t>2.2 </a:t>
            </a:r>
            <a:r>
              <a:rPr lang="en-CA" sz="1700" dirty="0">
                <a:latin typeface="Arial" panose="020B0604020202020204" pitchFamily="34" charset="0"/>
                <a:cs typeface="Arial" panose="020B0604020202020204" pitchFamily="34" charset="0"/>
              </a:rPr>
              <a:t>Click </a:t>
            </a:r>
            <a:r>
              <a:rPr lang="en-CA" sz="1700" b="1" dirty="0">
                <a:latin typeface="Arial" panose="020B0604020202020204" pitchFamily="34" charset="0"/>
                <a:cs typeface="Arial" panose="020B0604020202020204" pitchFamily="34" charset="0"/>
              </a:rPr>
              <a:t>Manage my benefits plan</a:t>
            </a:r>
            <a:r>
              <a:rPr lang="en-CA" sz="1700" dirty="0">
                <a:latin typeface="Arial" panose="020B0604020202020204" pitchFamily="34" charset="0"/>
                <a:cs typeface="Arial" panose="020B0604020202020204" pitchFamily="34" charset="0"/>
              </a:rPr>
              <a:t>  </a:t>
            </a:r>
          </a:p>
          <a:p>
            <a:r>
              <a:rPr lang="en-CA" sz="1700" b="1" dirty="0">
                <a:latin typeface="Arial" panose="020B0604020202020204" pitchFamily="34" charset="0"/>
                <a:cs typeface="Arial" panose="020B0604020202020204" pitchFamily="34" charset="0"/>
              </a:rPr>
              <a:t>2.3</a:t>
            </a:r>
            <a:r>
              <a:rPr lang="en-CA" sz="1700" dirty="0">
                <a:latin typeface="Arial" panose="020B0604020202020204" pitchFamily="34" charset="0"/>
                <a:cs typeface="Arial" panose="020B0604020202020204" pitchFamily="34" charset="0"/>
              </a:rPr>
              <a:t> Click </a:t>
            </a:r>
            <a:r>
              <a:rPr lang="en-CA" sz="1700" b="1" dirty="0">
                <a:latin typeface="Arial" panose="020B0604020202020204" pitchFamily="34" charset="0"/>
                <a:cs typeface="Arial" panose="020B0604020202020204" pitchFamily="34" charset="0"/>
              </a:rPr>
              <a:t>Start</a:t>
            </a:r>
            <a:r>
              <a:rPr lang="en-CA" sz="1700" dirty="0">
                <a:latin typeface="Arial" panose="020B0604020202020204" pitchFamily="34" charset="0"/>
                <a:cs typeface="Arial" panose="020B0604020202020204" pitchFamily="34" charset="0"/>
              </a:rPr>
              <a:t> under the </a:t>
            </a:r>
            <a:r>
              <a:rPr lang="en-CA" sz="1700" b="1" dirty="0">
                <a:latin typeface="Arial" panose="020B0604020202020204" pitchFamily="34" charset="0"/>
                <a:cs typeface="Arial" panose="020B0604020202020204" pitchFamily="34" charset="0"/>
              </a:rPr>
              <a:t>New Hire/Newly Eligible </a:t>
            </a:r>
            <a:r>
              <a:rPr lang="en-CA" sz="1700" dirty="0">
                <a:latin typeface="Arial" panose="020B0604020202020204" pitchFamily="34" charset="0"/>
                <a:cs typeface="Arial" panose="020B0604020202020204" pitchFamily="34" charset="0"/>
              </a:rPr>
              <a:t>event</a:t>
            </a:r>
          </a:p>
          <a:p>
            <a:r>
              <a:rPr lang="en-CA" sz="1700">
                <a:latin typeface="Arial" panose="020B0604020202020204" pitchFamily="34" charset="0"/>
                <a:cs typeface="Arial" panose="020B0604020202020204" pitchFamily="34" charset="0"/>
              </a:rPr>
              <a:t> </a:t>
            </a:r>
            <a:endParaRPr lang="en-CA" sz="1700" dirty="0">
              <a:latin typeface="Arial" panose="020B0604020202020204" pitchFamily="34" charset="0"/>
              <a:cs typeface="Arial" panose="020B0604020202020204" pitchFamily="34" charset="0"/>
            </a:endParaRPr>
          </a:p>
          <a:p>
            <a:endParaRPr lang="en-CA" sz="1700" dirty="0">
              <a:latin typeface="Arial" panose="020B0604020202020204" pitchFamily="34" charset="0"/>
              <a:cs typeface="Arial" panose="020B0604020202020204" pitchFamily="34" charset="0"/>
            </a:endParaRPr>
          </a:p>
          <a:p>
            <a:endParaRPr lang="en-CA" sz="17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07F0439E-E039-B5EB-1F82-B47A8F4C6AE2}"/>
              </a:ext>
            </a:extLst>
          </p:cNvPr>
          <p:cNvPicPr>
            <a:picLocks noChangeAspect="1"/>
          </p:cNvPicPr>
          <p:nvPr/>
        </p:nvPicPr>
        <p:blipFill>
          <a:blip r:embed="rId4"/>
          <a:srcRect l="17164" t="3666" r="14738" b="106"/>
          <a:stretch>
            <a:fillRect/>
          </a:stretch>
        </p:blipFill>
        <p:spPr>
          <a:xfrm>
            <a:off x="7061200" y="2667001"/>
            <a:ext cx="3139414" cy="2667000"/>
          </a:xfrm>
          <a:prstGeom prst="rect">
            <a:avLst/>
          </a:prstGeom>
        </p:spPr>
      </p:pic>
    </p:spTree>
    <p:extLst>
      <p:ext uri="{BB962C8B-B14F-4D97-AF65-F5344CB8AC3E}">
        <p14:creationId xmlns:p14="http://schemas.microsoft.com/office/powerpoint/2010/main" val="3064628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BBF34-4B17-B006-791A-DBDA1EFE41F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DD18A6F-47D3-637E-D5DC-EBCD2DDBF92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11200" y="-19594"/>
            <a:ext cx="13853884" cy="7811588"/>
          </a:xfrm>
          <a:prstGeom prst="rect">
            <a:avLst/>
          </a:prstGeom>
        </p:spPr>
      </p:pic>
      <p:sp>
        <p:nvSpPr>
          <p:cNvPr id="3" name="Title 1">
            <a:extLst>
              <a:ext uri="{FF2B5EF4-FFF2-40B4-BE49-F238E27FC236}">
                <a16:creationId xmlns:a16="http://schemas.microsoft.com/office/drawing/2014/main" id="{514C674D-4A10-DFA5-AF9C-9A6EEA10FEF0}"/>
              </a:ext>
            </a:extLst>
          </p:cNvPr>
          <p:cNvSpPr txBox="1">
            <a:spLocks/>
          </p:cNvSpPr>
          <p:nvPr/>
        </p:nvSpPr>
        <p:spPr>
          <a:xfrm>
            <a:off x="1193800" y="1524000"/>
            <a:ext cx="10991850" cy="693692"/>
          </a:xfrm>
          <a:prstGeom prst="rect">
            <a:avLst/>
          </a:prstGeom>
        </p:spPr>
        <p:txBody>
          <a:bodyPr/>
          <a:lstStyle>
            <a:lvl1pPr>
              <a:defRPr>
                <a:latin typeface="+mj-lt"/>
                <a:ea typeface="+mj-ea"/>
                <a:cs typeface="+mj-cs"/>
              </a:defRPr>
            </a:lvl1pPr>
          </a:lstStyle>
          <a:p>
            <a:r>
              <a:rPr lang="en-US" sz="2400" b="1" kern="0" dirty="0">
                <a:solidFill>
                  <a:sysClr val="windowText" lastClr="000000"/>
                </a:solidFill>
              </a:rPr>
              <a:t>OSSTF </a:t>
            </a:r>
            <a:r>
              <a:rPr lang="en-US" sz="2400" b="1" kern="0" dirty="0"/>
              <a:t>ELHT</a:t>
            </a:r>
            <a:r>
              <a:rPr lang="en-US" sz="2400" b="1" kern="0" dirty="0">
                <a:solidFill>
                  <a:srgbClr val="FF0000"/>
                </a:solidFill>
              </a:rPr>
              <a:t> </a:t>
            </a:r>
            <a:r>
              <a:rPr lang="en-US" sz="2400" b="1" kern="0" dirty="0">
                <a:solidFill>
                  <a:sysClr val="windowText" lastClr="000000"/>
                </a:solidFill>
              </a:rPr>
              <a:t>Benefit </a:t>
            </a:r>
            <a:r>
              <a:rPr lang="en-US" sz="2400" b="1" kern="0" dirty="0"/>
              <a:t>Plans</a:t>
            </a:r>
            <a:r>
              <a:rPr lang="en-US" sz="2400" b="1" kern="0" dirty="0">
                <a:solidFill>
                  <a:sysClr val="windowText" lastClr="000000"/>
                </a:solidFill>
              </a:rPr>
              <a:t> – How Does </a:t>
            </a:r>
            <a:r>
              <a:rPr lang="en-US" sz="2400" b="1" kern="0" dirty="0"/>
              <a:t>an Eligible </a:t>
            </a:r>
            <a:r>
              <a:rPr lang="en-US" sz="2400" b="1" kern="0" dirty="0">
                <a:solidFill>
                  <a:sysClr val="windowText" lastClr="000000"/>
                </a:solidFill>
              </a:rPr>
              <a:t>Member </a:t>
            </a:r>
            <a:r>
              <a:rPr lang="en-US" sz="2400" b="1" kern="0" dirty="0" err="1">
                <a:solidFill>
                  <a:sysClr val="windowText" lastClr="000000"/>
                </a:solidFill>
              </a:rPr>
              <a:t>Enrol</a:t>
            </a:r>
            <a:r>
              <a:rPr lang="en-US" sz="2400" b="1" kern="0" dirty="0">
                <a:solidFill>
                  <a:sysClr val="windowText" lastClr="000000"/>
                </a:solidFill>
              </a:rPr>
              <a:t> or Make Coverage</a:t>
            </a:r>
          </a:p>
          <a:p>
            <a:r>
              <a:rPr lang="en-US" sz="2400" b="1" kern="0" dirty="0">
                <a:solidFill>
                  <a:sysClr val="windowText" lastClr="000000"/>
                </a:solidFill>
              </a:rPr>
              <a:t>                                         </a:t>
            </a:r>
            <a:r>
              <a:rPr lang="en-US" sz="2400" b="1" kern="0" dirty="0"/>
              <a:t>Se</a:t>
            </a:r>
            <a:r>
              <a:rPr lang="en-US" sz="2400" b="1" kern="0" dirty="0">
                <a:solidFill>
                  <a:sysClr val="windowText" lastClr="000000"/>
                </a:solidFill>
              </a:rPr>
              <a:t>lections</a:t>
            </a:r>
            <a:endParaRPr lang="en-CA" sz="2400" b="1" kern="0" dirty="0">
              <a:solidFill>
                <a:sysClr val="windowText" lastClr="000000"/>
              </a:solidFill>
            </a:endParaRPr>
          </a:p>
        </p:txBody>
      </p:sp>
      <p:sp>
        <p:nvSpPr>
          <p:cNvPr id="5" name="TextBox 4">
            <a:extLst>
              <a:ext uri="{FF2B5EF4-FFF2-40B4-BE49-F238E27FC236}">
                <a16:creationId xmlns:a16="http://schemas.microsoft.com/office/drawing/2014/main" id="{48CBFC17-77BB-DC7C-13F7-C3C035263884}"/>
              </a:ext>
            </a:extLst>
          </p:cNvPr>
          <p:cNvSpPr txBox="1"/>
          <p:nvPr/>
        </p:nvSpPr>
        <p:spPr>
          <a:xfrm>
            <a:off x="1193800" y="2388742"/>
            <a:ext cx="11201400" cy="4585871"/>
          </a:xfrm>
          <a:prstGeom prst="rect">
            <a:avLst/>
          </a:prstGeom>
          <a:noFill/>
        </p:spPr>
        <p:txBody>
          <a:bodyPr wrap="square">
            <a:spAutoFit/>
          </a:bodyPr>
          <a:lstStyle/>
          <a:p>
            <a:r>
              <a:rPr lang="en-CA" sz="1700" dirty="0">
                <a:latin typeface="Arial" panose="020B0604020202020204" pitchFamily="34" charset="0"/>
                <a:cs typeface="Arial" panose="020B0604020202020204" pitchFamily="34" charset="0"/>
              </a:rPr>
              <a:t> </a:t>
            </a:r>
          </a:p>
          <a:p>
            <a:r>
              <a:rPr lang="en-CA" sz="1700" b="1" dirty="0">
                <a:latin typeface="Arial" panose="020B0604020202020204" pitchFamily="34" charset="0"/>
                <a:cs typeface="Arial" panose="020B0604020202020204" pitchFamily="34" charset="0"/>
              </a:rPr>
              <a:t>Step 3: Complete your enrolment</a:t>
            </a:r>
          </a:p>
          <a:p>
            <a:r>
              <a:rPr lang="en-CA" sz="1700" dirty="0">
                <a:latin typeface="Arial" panose="020B0604020202020204" pitchFamily="34" charset="0"/>
                <a:cs typeface="Arial" panose="020B0604020202020204" pitchFamily="34" charset="0"/>
              </a:rPr>
              <a:t>To enrol in your group benefits plan, you must complete the following steps in the </a:t>
            </a:r>
            <a:r>
              <a:rPr lang="en-CA" sz="1700" b="1" dirty="0">
                <a:latin typeface="Arial" panose="020B0604020202020204" pitchFamily="34" charset="0"/>
                <a:cs typeface="Arial" panose="020B0604020202020204" pitchFamily="34" charset="0"/>
              </a:rPr>
              <a:t>New Hire/Newly Eligible </a:t>
            </a:r>
            <a:r>
              <a:rPr lang="en-CA" sz="1700" dirty="0">
                <a:latin typeface="Arial" panose="020B0604020202020204" pitchFamily="34" charset="0"/>
                <a:cs typeface="Arial" panose="020B0604020202020204" pitchFamily="34" charset="0"/>
              </a:rPr>
              <a:t>event: </a:t>
            </a:r>
          </a:p>
          <a:p>
            <a:r>
              <a:rPr lang="en-CA" sz="1700" dirty="0">
                <a:latin typeface="Arial" panose="020B0604020202020204" pitchFamily="34" charset="0"/>
                <a:cs typeface="Arial" panose="020B0604020202020204" pitchFamily="34" charset="0"/>
              </a:rPr>
              <a:t> </a:t>
            </a:r>
          </a:p>
          <a:p>
            <a:r>
              <a:rPr lang="en-CA" sz="1700" dirty="0">
                <a:latin typeface="Arial" panose="020B0604020202020204" pitchFamily="34" charset="0"/>
                <a:cs typeface="Arial" panose="020B0604020202020204" pitchFamily="34" charset="0"/>
              </a:rPr>
              <a:t> A. Family ( select single or family coverage-</a:t>
            </a:r>
            <a:r>
              <a:rPr lang="en-US" sz="1700" dirty="0">
                <a:latin typeface="Arial" panose="020B0604020202020204" pitchFamily="34" charset="0"/>
                <a:cs typeface="Arial" panose="020B0604020202020204" pitchFamily="34" charset="0"/>
              </a:rPr>
              <a:t> If family coverage is selected input details of eligible dependents</a:t>
            </a:r>
            <a:r>
              <a:rPr lang="en-CA" sz="1700" dirty="0">
                <a:latin typeface="Arial" panose="020B0604020202020204" pitchFamily="34" charset="0"/>
                <a:cs typeface="Arial" panose="020B0604020202020204" pitchFamily="34" charset="0"/>
              </a:rPr>
              <a:t>)</a:t>
            </a:r>
          </a:p>
          <a:p>
            <a:r>
              <a:rPr lang="en-CA" sz="1700" dirty="0">
                <a:latin typeface="Arial" panose="020B0604020202020204" pitchFamily="34" charset="0"/>
                <a:cs typeface="Arial" panose="020B0604020202020204" pitchFamily="34" charset="0"/>
              </a:rPr>
              <a:t>     In completing B and C members can select health and or dental coverage</a:t>
            </a:r>
          </a:p>
          <a:p>
            <a:r>
              <a:rPr lang="en-CA" sz="1700" dirty="0">
                <a:latin typeface="Arial" panose="020B0604020202020204" pitchFamily="34" charset="0"/>
                <a:cs typeface="Arial" panose="020B0604020202020204" pitchFamily="34" charset="0"/>
              </a:rPr>
              <a:t> B. Extended Health Care</a:t>
            </a:r>
          </a:p>
          <a:p>
            <a:r>
              <a:rPr lang="en-CA" sz="1700" dirty="0">
                <a:latin typeface="Arial" panose="020B0604020202020204" pitchFamily="34" charset="0"/>
                <a:cs typeface="Arial" panose="020B0604020202020204" pitchFamily="34" charset="0"/>
              </a:rPr>
              <a:t> C. Dental Care </a:t>
            </a:r>
          </a:p>
          <a:p>
            <a:r>
              <a:rPr lang="en-CA" sz="1700" dirty="0">
                <a:latin typeface="Arial" panose="020B0604020202020204" pitchFamily="34" charset="0"/>
                <a:cs typeface="Arial" panose="020B0604020202020204" pitchFamily="34" charset="0"/>
              </a:rPr>
              <a:t> D. Life &amp; AD&amp;D Insurance (</a:t>
            </a:r>
            <a:r>
              <a:rPr lang="en-US" sz="1700" dirty="0">
                <a:latin typeface="Arial" panose="020B0604020202020204" pitchFamily="34" charset="0"/>
                <a:cs typeface="Arial" panose="020B0604020202020204" pitchFamily="34" charset="0"/>
              </a:rPr>
              <a:t>Optional Life – Member, Spousal, Child (31 days for child cannot apply as a late</a:t>
            </a:r>
          </a:p>
          <a:p>
            <a:r>
              <a:rPr lang="en-US" sz="1700" dirty="0">
                <a:latin typeface="Arial" panose="020B0604020202020204" pitchFamily="34" charset="0"/>
                <a:cs typeface="Arial" panose="020B0604020202020204" pitchFamily="34" charset="0"/>
              </a:rPr>
              <a:t>     applicant)</a:t>
            </a:r>
            <a:endParaRPr lang="en-CA" sz="1700" dirty="0">
              <a:latin typeface="Arial" panose="020B0604020202020204" pitchFamily="34" charset="0"/>
              <a:cs typeface="Arial" panose="020B0604020202020204" pitchFamily="34" charset="0"/>
            </a:endParaRPr>
          </a:p>
          <a:p>
            <a:r>
              <a:rPr lang="en-CA" sz="1700" dirty="0">
                <a:latin typeface="Arial" panose="020B0604020202020204" pitchFamily="34" charset="0"/>
                <a:cs typeface="Arial" panose="020B0604020202020204" pitchFamily="34" charset="0"/>
              </a:rPr>
              <a:t> E. Beneficiaries </a:t>
            </a:r>
          </a:p>
          <a:p>
            <a:r>
              <a:rPr lang="en-CA" sz="1700" dirty="0">
                <a:latin typeface="Arial" panose="020B0604020202020204" pitchFamily="34" charset="0"/>
                <a:cs typeface="Arial" panose="020B0604020202020204" pitchFamily="34" charset="0"/>
              </a:rPr>
              <a:t> F. Complete your enrolment </a:t>
            </a:r>
          </a:p>
          <a:p>
            <a:endParaRPr lang="en-CA" sz="1700" dirty="0">
              <a:latin typeface="Arial" panose="020B0604020202020204" pitchFamily="34" charset="0"/>
              <a:cs typeface="Arial" panose="020B0604020202020204" pitchFamily="34" charset="0"/>
            </a:endParaRPr>
          </a:p>
          <a:p>
            <a:endParaRPr lang="en-CA" dirty="0">
              <a:solidFill>
                <a:schemeClr val="accent1"/>
              </a:solidFill>
            </a:endParaRPr>
          </a:p>
          <a:p>
            <a:r>
              <a:rPr lang="en-CA" dirty="0">
                <a:solidFill>
                  <a:schemeClr val="accent1"/>
                </a:solidFill>
              </a:rPr>
              <a:t> </a:t>
            </a:r>
            <a:r>
              <a:rPr lang="en-CA" sz="1600" dirty="0">
                <a:solidFill>
                  <a:srgbClr val="0070C0"/>
                </a:solidFill>
                <a:hlinkClick r:id="rId4">
                  <a:extLst>
                    <a:ext uri="{A12FA001-AC4F-418D-AE19-62706E023703}">
                      <ahyp:hlinkClr xmlns:ahyp="http://schemas.microsoft.com/office/drawing/2018/hyperlinkcolor" val="tx"/>
                    </a:ext>
                  </a:extLst>
                </a:hlinkClick>
              </a:rPr>
              <a:t>Enrolment help | OTIP RAEO</a:t>
            </a:r>
            <a:endParaRPr lang="en-CA" sz="1700" dirty="0">
              <a:solidFill>
                <a:srgbClr val="0070C0"/>
              </a:solidFill>
              <a:latin typeface="Arial" panose="020B0604020202020204" pitchFamily="34" charset="0"/>
              <a:cs typeface="Arial" panose="020B0604020202020204" pitchFamily="34" charset="0"/>
            </a:endParaRPr>
          </a:p>
          <a:p>
            <a:r>
              <a:rPr lang="en-CA" dirty="0"/>
              <a:t> </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03517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7C558-3FB4-1E72-5B8B-AF87897CA04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F2FB6B6-CC91-E222-9BA6-8D40328DC94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11200" y="-19594"/>
            <a:ext cx="13853884" cy="7811588"/>
          </a:xfrm>
          <a:prstGeom prst="rect">
            <a:avLst/>
          </a:prstGeom>
        </p:spPr>
      </p:pic>
      <p:sp>
        <p:nvSpPr>
          <p:cNvPr id="3" name="Title 1">
            <a:extLst>
              <a:ext uri="{FF2B5EF4-FFF2-40B4-BE49-F238E27FC236}">
                <a16:creationId xmlns:a16="http://schemas.microsoft.com/office/drawing/2014/main" id="{8A9DC9FB-8F29-C756-F827-E17C579E847C}"/>
              </a:ext>
            </a:extLst>
          </p:cNvPr>
          <p:cNvSpPr txBox="1">
            <a:spLocks/>
          </p:cNvSpPr>
          <p:nvPr/>
        </p:nvSpPr>
        <p:spPr>
          <a:xfrm>
            <a:off x="1193800" y="1676400"/>
            <a:ext cx="10991850" cy="712342"/>
          </a:xfrm>
          <a:prstGeom prst="rect">
            <a:avLst/>
          </a:prstGeom>
        </p:spPr>
        <p:txBody>
          <a:bodyPr/>
          <a:lstStyle>
            <a:lvl1pPr>
              <a:defRPr>
                <a:latin typeface="+mj-lt"/>
                <a:ea typeface="+mj-ea"/>
                <a:cs typeface="+mj-cs"/>
              </a:defRPr>
            </a:lvl1pPr>
          </a:lstStyle>
          <a:p>
            <a:r>
              <a:rPr lang="en-US" sz="2400" b="1" kern="0" dirty="0">
                <a:solidFill>
                  <a:sysClr val="windowText" lastClr="000000"/>
                </a:solidFill>
              </a:rPr>
              <a:t>OSSTF </a:t>
            </a:r>
            <a:r>
              <a:rPr lang="en-US" sz="2400" b="1" kern="0" dirty="0"/>
              <a:t>ELHT</a:t>
            </a:r>
            <a:r>
              <a:rPr lang="en-US" sz="2400" b="1" kern="0" dirty="0">
                <a:solidFill>
                  <a:srgbClr val="FF0000"/>
                </a:solidFill>
              </a:rPr>
              <a:t> </a:t>
            </a:r>
            <a:r>
              <a:rPr lang="en-US" sz="2400" b="1" kern="0" dirty="0">
                <a:solidFill>
                  <a:sysClr val="windowText" lastClr="000000"/>
                </a:solidFill>
              </a:rPr>
              <a:t>Benefit </a:t>
            </a:r>
            <a:r>
              <a:rPr lang="en-US" sz="2400" b="1" kern="0" dirty="0"/>
              <a:t>Plans</a:t>
            </a:r>
            <a:r>
              <a:rPr lang="en-US" sz="2400" b="1" kern="0" dirty="0">
                <a:solidFill>
                  <a:sysClr val="windowText" lastClr="000000"/>
                </a:solidFill>
              </a:rPr>
              <a:t> – How Does </a:t>
            </a:r>
            <a:r>
              <a:rPr lang="en-US" sz="2400" b="1" kern="0" dirty="0"/>
              <a:t>an Eligible </a:t>
            </a:r>
            <a:r>
              <a:rPr lang="en-US" sz="2400" b="1" kern="0" dirty="0">
                <a:solidFill>
                  <a:sysClr val="windowText" lastClr="000000"/>
                </a:solidFill>
              </a:rPr>
              <a:t>Member </a:t>
            </a:r>
            <a:r>
              <a:rPr lang="en-US" sz="2400" b="1" kern="0" dirty="0" err="1">
                <a:solidFill>
                  <a:sysClr val="windowText" lastClr="000000"/>
                </a:solidFill>
              </a:rPr>
              <a:t>Enrol</a:t>
            </a:r>
            <a:r>
              <a:rPr lang="en-US" sz="2400" b="1" kern="0" dirty="0">
                <a:solidFill>
                  <a:sysClr val="windowText" lastClr="000000"/>
                </a:solidFill>
              </a:rPr>
              <a:t> or Make Coverage</a:t>
            </a:r>
          </a:p>
          <a:p>
            <a:r>
              <a:rPr lang="en-US" sz="2400" b="1" kern="0" dirty="0">
                <a:solidFill>
                  <a:sysClr val="windowText" lastClr="000000"/>
                </a:solidFill>
              </a:rPr>
              <a:t>                                         </a:t>
            </a:r>
            <a:r>
              <a:rPr lang="en-US" sz="2400" b="1" kern="0" dirty="0"/>
              <a:t>Se</a:t>
            </a:r>
            <a:r>
              <a:rPr lang="en-US" sz="2400" b="1" kern="0" dirty="0">
                <a:solidFill>
                  <a:sysClr val="windowText" lastClr="000000"/>
                </a:solidFill>
              </a:rPr>
              <a:t>lections</a:t>
            </a:r>
            <a:endParaRPr lang="en-CA" sz="2400" b="1" kern="0" dirty="0">
              <a:solidFill>
                <a:sysClr val="windowText" lastClr="000000"/>
              </a:solidFill>
            </a:endParaRPr>
          </a:p>
        </p:txBody>
      </p:sp>
      <p:sp>
        <p:nvSpPr>
          <p:cNvPr id="5" name="TextBox 4">
            <a:extLst>
              <a:ext uri="{FF2B5EF4-FFF2-40B4-BE49-F238E27FC236}">
                <a16:creationId xmlns:a16="http://schemas.microsoft.com/office/drawing/2014/main" id="{73060112-F0E7-F4FE-3664-A00B4BD4A570}"/>
              </a:ext>
            </a:extLst>
          </p:cNvPr>
          <p:cNvSpPr txBox="1"/>
          <p:nvPr/>
        </p:nvSpPr>
        <p:spPr>
          <a:xfrm>
            <a:off x="1346200" y="2388742"/>
            <a:ext cx="8153400" cy="4062651"/>
          </a:xfrm>
          <a:prstGeom prst="rect">
            <a:avLst/>
          </a:prstGeom>
          <a:noFill/>
        </p:spPr>
        <p:txBody>
          <a:bodyPr wrap="square">
            <a:spAutoFit/>
          </a:bodyPr>
          <a:lstStyle/>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After the</a:t>
            </a:r>
            <a:r>
              <a:rPr lang="en-US" sz="2000" dirty="0">
                <a:solidFill>
                  <a:srgbClr val="FF0000"/>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initial enrolment opportunity members can:</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Apply for new or additional member or spousal optional life benefits (not child optional life)</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Reduce or terminate health and or dental coverage (e.g. change from family to single coverage, or fully terminate coverage)</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The member </a:t>
            </a:r>
            <a:r>
              <a:rPr lang="en-US" sz="2000" b="1" dirty="0">
                <a:latin typeface="Arial" panose="020B0604020202020204" pitchFamily="34" charset="0"/>
                <a:cs typeface="Arial" panose="020B0604020202020204" pitchFamily="34" charset="0"/>
              </a:rPr>
              <a:t>CANNOT</a:t>
            </a:r>
            <a:r>
              <a:rPr lang="en-US" sz="2000" dirty="0">
                <a:latin typeface="Arial" panose="020B0604020202020204" pitchFamily="34" charset="0"/>
                <a:cs typeface="Arial" panose="020B0604020202020204" pitchFamily="34" charset="0"/>
              </a:rPr>
              <a:t> select new health or dental coverage without late applicant restrictions unless they experience a new life/work event</a:t>
            </a:r>
          </a:p>
          <a:p>
            <a:endParaRPr lang="en-US" sz="200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93894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A4706-ABB1-4883-C9FB-4F49A59B887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E7DA93D-02F8-3BBD-CA54-D4F39505FA4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11200" y="-19594"/>
            <a:ext cx="13853884" cy="7811588"/>
          </a:xfrm>
          <a:prstGeom prst="rect">
            <a:avLst/>
          </a:prstGeom>
        </p:spPr>
      </p:pic>
      <p:sp>
        <p:nvSpPr>
          <p:cNvPr id="3" name="Title 1">
            <a:extLst>
              <a:ext uri="{FF2B5EF4-FFF2-40B4-BE49-F238E27FC236}">
                <a16:creationId xmlns:a16="http://schemas.microsoft.com/office/drawing/2014/main" id="{A5165414-5A6B-F5BA-2E8C-9657DA9F54DD}"/>
              </a:ext>
            </a:extLst>
          </p:cNvPr>
          <p:cNvSpPr txBox="1">
            <a:spLocks/>
          </p:cNvSpPr>
          <p:nvPr/>
        </p:nvSpPr>
        <p:spPr>
          <a:xfrm>
            <a:off x="1193800" y="1524000"/>
            <a:ext cx="10991850" cy="755247"/>
          </a:xfrm>
          <a:prstGeom prst="rect">
            <a:avLst/>
          </a:prstGeom>
        </p:spPr>
        <p:txBody>
          <a:bodyPr/>
          <a:lstStyle>
            <a:lvl1pPr>
              <a:defRPr>
                <a:latin typeface="+mj-lt"/>
                <a:ea typeface="+mj-ea"/>
                <a:cs typeface="+mj-cs"/>
              </a:defRPr>
            </a:lvl1pPr>
          </a:lstStyle>
          <a:p>
            <a:r>
              <a:rPr lang="en-US" sz="2400" b="1" kern="0" dirty="0">
                <a:solidFill>
                  <a:sysClr val="windowText" lastClr="000000"/>
                </a:solidFill>
              </a:rPr>
              <a:t>OSSTF </a:t>
            </a:r>
            <a:r>
              <a:rPr lang="en-US" sz="2400" b="1" kern="0" dirty="0"/>
              <a:t>ELHT</a:t>
            </a:r>
            <a:r>
              <a:rPr lang="en-US" sz="2400" b="1" kern="0" dirty="0">
                <a:solidFill>
                  <a:srgbClr val="FF0000"/>
                </a:solidFill>
              </a:rPr>
              <a:t> </a:t>
            </a:r>
            <a:r>
              <a:rPr lang="en-US" sz="2400" b="1" kern="0" dirty="0">
                <a:solidFill>
                  <a:sysClr val="windowText" lastClr="000000"/>
                </a:solidFill>
              </a:rPr>
              <a:t>Benefit </a:t>
            </a:r>
            <a:r>
              <a:rPr lang="en-US" sz="2400" b="1" kern="0" dirty="0"/>
              <a:t>Plans</a:t>
            </a:r>
            <a:r>
              <a:rPr lang="en-US" sz="2400" b="1" kern="0" dirty="0">
                <a:solidFill>
                  <a:sysClr val="windowText" lastClr="000000"/>
                </a:solidFill>
              </a:rPr>
              <a:t> – How Does </a:t>
            </a:r>
            <a:r>
              <a:rPr lang="en-US" sz="2400" b="1" kern="0" dirty="0"/>
              <a:t>an Eligible </a:t>
            </a:r>
            <a:r>
              <a:rPr lang="en-US" sz="2400" b="1" kern="0" dirty="0">
                <a:solidFill>
                  <a:sysClr val="windowText" lastClr="000000"/>
                </a:solidFill>
              </a:rPr>
              <a:t>Member </a:t>
            </a:r>
            <a:r>
              <a:rPr lang="en-US" sz="2400" b="1" kern="0" dirty="0" err="1">
                <a:solidFill>
                  <a:sysClr val="windowText" lastClr="000000"/>
                </a:solidFill>
              </a:rPr>
              <a:t>Enrol</a:t>
            </a:r>
            <a:r>
              <a:rPr lang="en-US" sz="2400" b="1" kern="0" dirty="0">
                <a:solidFill>
                  <a:sysClr val="windowText" lastClr="000000"/>
                </a:solidFill>
              </a:rPr>
              <a:t> or Make Coverage</a:t>
            </a:r>
          </a:p>
          <a:p>
            <a:r>
              <a:rPr lang="en-US" sz="2400" b="1" kern="0" dirty="0">
                <a:solidFill>
                  <a:sysClr val="windowText" lastClr="000000"/>
                </a:solidFill>
              </a:rPr>
              <a:t>                                         </a:t>
            </a:r>
            <a:r>
              <a:rPr lang="en-US" sz="2400" b="1" kern="0" dirty="0"/>
              <a:t>Se</a:t>
            </a:r>
            <a:r>
              <a:rPr lang="en-US" sz="2400" b="1" kern="0" dirty="0">
                <a:solidFill>
                  <a:sysClr val="windowText" lastClr="000000"/>
                </a:solidFill>
              </a:rPr>
              <a:t>lections</a:t>
            </a:r>
            <a:endParaRPr lang="en-CA" sz="2400" b="1" kern="0" dirty="0">
              <a:solidFill>
                <a:sysClr val="windowText" lastClr="000000"/>
              </a:solidFill>
            </a:endParaRPr>
          </a:p>
        </p:txBody>
      </p:sp>
      <p:sp>
        <p:nvSpPr>
          <p:cNvPr id="5" name="TextBox 4">
            <a:extLst>
              <a:ext uri="{FF2B5EF4-FFF2-40B4-BE49-F238E27FC236}">
                <a16:creationId xmlns:a16="http://schemas.microsoft.com/office/drawing/2014/main" id="{B4C35BCA-02D4-85BF-12FE-3D27ADC7656F}"/>
              </a:ext>
            </a:extLst>
          </p:cNvPr>
          <p:cNvSpPr txBox="1"/>
          <p:nvPr/>
        </p:nvSpPr>
        <p:spPr>
          <a:xfrm>
            <a:off x="1346200" y="2388742"/>
            <a:ext cx="8153400" cy="3939540"/>
          </a:xfrm>
          <a:prstGeom prst="rect">
            <a:avLst/>
          </a:prstGeom>
          <a:noFill/>
        </p:spPr>
        <p:txBody>
          <a:bodyPr wrap="square">
            <a:spAutoFit/>
          </a:bodyPr>
          <a:lstStyle/>
          <a:p>
            <a:r>
              <a:rPr lang="en-US" dirty="0">
                <a:latin typeface="Arial" panose="020B0604020202020204" pitchFamily="34" charset="0"/>
                <a:cs typeface="Arial" panose="020B0604020202020204" pitchFamily="34" charset="0"/>
              </a:rPr>
              <a:t>Members have a new enrolment opportunity within 31 days of a Life/Work event to make new health and or dental coverage elections without restrictions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What is a Life/Work Event:</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An increase in the Member’s FTE (e.g. going from a .67 to a 1.0 position)</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A new LTO/LTA assignment of 90 calendar days or longer (not an extension of a current assignment)</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A newly eligible dependent (marriage/common-law spouse, birth or adoption of a child)</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Loss of Spousal coverage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Note:  A spouse is defined as your legal spouse, or a person continuously living with you in a role like that of a marriage partner for at least 12 months</a:t>
            </a:r>
          </a:p>
          <a:p>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55319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F67FE-98B8-85EC-BD1C-DA2390022C2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138D235-BA29-21EA-2C36-CF62A5716F4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11200" y="-19594"/>
            <a:ext cx="13853884" cy="7811588"/>
          </a:xfrm>
          <a:prstGeom prst="rect">
            <a:avLst/>
          </a:prstGeom>
        </p:spPr>
      </p:pic>
      <p:sp>
        <p:nvSpPr>
          <p:cNvPr id="3" name="Title 1">
            <a:extLst>
              <a:ext uri="{FF2B5EF4-FFF2-40B4-BE49-F238E27FC236}">
                <a16:creationId xmlns:a16="http://schemas.microsoft.com/office/drawing/2014/main" id="{DF300125-237F-8E47-DE9A-237718F2412B}"/>
              </a:ext>
            </a:extLst>
          </p:cNvPr>
          <p:cNvSpPr txBox="1">
            <a:spLocks/>
          </p:cNvSpPr>
          <p:nvPr/>
        </p:nvSpPr>
        <p:spPr>
          <a:xfrm>
            <a:off x="1193800" y="1600200"/>
            <a:ext cx="10991850" cy="762000"/>
          </a:xfrm>
          <a:prstGeom prst="rect">
            <a:avLst/>
          </a:prstGeom>
        </p:spPr>
        <p:txBody>
          <a:bodyPr/>
          <a:lstStyle>
            <a:lvl1pPr>
              <a:defRPr>
                <a:latin typeface="+mj-lt"/>
                <a:ea typeface="+mj-ea"/>
                <a:cs typeface="+mj-cs"/>
              </a:defRPr>
            </a:lvl1pPr>
          </a:lstStyle>
          <a:p>
            <a:r>
              <a:rPr lang="en-US" sz="2400" b="1" kern="0" dirty="0">
                <a:solidFill>
                  <a:sysClr val="windowText" lastClr="000000"/>
                </a:solidFill>
              </a:rPr>
              <a:t>OSSTF </a:t>
            </a:r>
            <a:r>
              <a:rPr lang="en-US" sz="2400" b="1" kern="0" dirty="0"/>
              <a:t>ELHT</a:t>
            </a:r>
            <a:r>
              <a:rPr lang="en-US" sz="2400" b="1" kern="0" dirty="0">
                <a:solidFill>
                  <a:srgbClr val="FF0000"/>
                </a:solidFill>
              </a:rPr>
              <a:t> </a:t>
            </a:r>
            <a:r>
              <a:rPr lang="en-US" sz="2400" b="1" kern="0" dirty="0">
                <a:solidFill>
                  <a:sysClr val="windowText" lastClr="000000"/>
                </a:solidFill>
              </a:rPr>
              <a:t>Benefit </a:t>
            </a:r>
            <a:r>
              <a:rPr lang="en-US" sz="2400" b="1" kern="0" dirty="0"/>
              <a:t>Plans</a:t>
            </a:r>
            <a:r>
              <a:rPr lang="en-US" sz="2400" b="1" kern="0" dirty="0">
                <a:solidFill>
                  <a:sysClr val="windowText" lastClr="000000"/>
                </a:solidFill>
              </a:rPr>
              <a:t>– How Does </a:t>
            </a:r>
            <a:r>
              <a:rPr lang="en-US" sz="2400" b="1" kern="0" dirty="0"/>
              <a:t>an Eligible </a:t>
            </a:r>
            <a:r>
              <a:rPr lang="en-US" sz="2400" b="1" kern="0" dirty="0">
                <a:solidFill>
                  <a:sysClr val="windowText" lastClr="000000"/>
                </a:solidFill>
              </a:rPr>
              <a:t>Member </a:t>
            </a:r>
            <a:r>
              <a:rPr lang="en-US" sz="2400" b="1" kern="0" dirty="0" err="1">
                <a:solidFill>
                  <a:sysClr val="windowText" lastClr="000000"/>
                </a:solidFill>
              </a:rPr>
              <a:t>Enrol</a:t>
            </a:r>
            <a:r>
              <a:rPr lang="en-US" sz="2400" b="1" kern="0" dirty="0">
                <a:solidFill>
                  <a:sysClr val="windowText" lastClr="000000"/>
                </a:solidFill>
              </a:rPr>
              <a:t> or Make Coverage</a:t>
            </a:r>
          </a:p>
          <a:p>
            <a:r>
              <a:rPr lang="en-US" sz="2400" b="1" kern="0" dirty="0">
                <a:solidFill>
                  <a:sysClr val="windowText" lastClr="000000"/>
                </a:solidFill>
              </a:rPr>
              <a:t>                                        </a:t>
            </a:r>
            <a:r>
              <a:rPr lang="en-US" sz="2400" b="1" kern="0" dirty="0"/>
              <a:t>Se</a:t>
            </a:r>
            <a:r>
              <a:rPr lang="en-US" sz="2400" b="1" kern="0" dirty="0">
                <a:solidFill>
                  <a:sysClr val="windowText" lastClr="000000"/>
                </a:solidFill>
              </a:rPr>
              <a:t>lections</a:t>
            </a:r>
            <a:endParaRPr lang="en-CA" sz="2400" b="1" kern="0" dirty="0">
              <a:solidFill>
                <a:sysClr val="windowText" lastClr="000000"/>
              </a:solidFill>
            </a:endParaRPr>
          </a:p>
        </p:txBody>
      </p:sp>
      <p:sp>
        <p:nvSpPr>
          <p:cNvPr id="5" name="TextBox 4">
            <a:extLst>
              <a:ext uri="{FF2B5EF4-FFF2-40B4-BE49-F238E27FC236}">
                <a16:creationId xmlns:a16="http://schemas.microsoft.com/office/drawing/2014/main" id="{734B5000-4972-84E4-A8F2-E12504F1CDEC}"/>
              </a:ext>
            </a:extLst>
          </p:cNvPr>
          <p:cNvSpPr txBox="1"/>
          <p:nvPr/>
        </p:nvSpPr>
        <p:spPr>
          <a:xfrm>
            <a:off x="1346200" y="2388742"/>
            <a:ext cx="8153400" cy="3693319"/>
          </a:xfrm>
          <a:prstGeom prst="rect">
            <a:avLst/>
          </a:prstGeom>
          <a:noFill/>
        </p:spPr>
        <p:txBody>
          <a:bodyPr wrap="square">
            <a:spAutoFit/>
          </a:bodyPr>
          <a:lstStyle/>
          <a:p>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An increase in the member’s FTE or a new LTO or LTA assignment (of 90 calendar days or longer) will be reported by the Board/School Authority to OTIP and the member will receive a new enrolment opportunity.  If they apply for new health and or dental coverage within 31 days of receiving this enrolment event invite, they can make new selections without late applicant</a:t>
            </a:r>
            <a:r>
              <a:rPr lang="en-US" dirty="0">
                <a:solidFill>
                  <a:srgbClr val="FF0000"/>
                </a:solidFill>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restrictions</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For other events such as a newly eligible dependent or loss of spousal coverage, the change in coverage needs to be initiated by the member, as this will not be reflected in the data submitted to OTIP  </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The member has to make application within 31 days of the life/work event </a:t>
            </a:r>
          </a:p>
        </p:txBody>
      </p:sp>
    </p:spTree>
    <p:extLst>
      <p:ext uri="{BB962C8B-B14F-4D97-AF65-F5344CB8AC3E}">
        <p14:creationId xmlns:p14="http://schemas.microsoft.com/office/powerpoint/2010/main" val="25081678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19211-9388-C291-DB2E-5283199BD60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81E1768-FBB2-A074-0D68-F41BE4AEDC1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11200" y="-19594"/>
            <a:ext cx="13853884" cy="7811588"/>
          </a:xfrm>
          <a:prstGeom prst="rect">
            <a:avLst/>
          </a:prstGeom>
        </p:spPr>
      </p:pic>
      <p:sp>
        <p:nvSpPr>
          <p:cNvPr id="3" name="Title 1">
            <a:extLst>
              <a:ext uri="{FF2B5EF4-FFF2-40B4-BE49-F238E27FC236}">
                <a16:creationId xmlns:a16="http://schemas.microsoft.com/office/drawing/2014/main" id="{EB3D1E40-B3F0-77DF-0608-2B9770165F67}"/>
              </a:ext>
            </a:extLst>
          </p:cNvPr>
          <p:cNvSpPr txBox="1">
            <a:spLocks/>
          </p:cNvSpPr>
          <p:nvPr/>
        </p:nvSpPr>
        <p:spPr>
          <a:xfrm>
            <a:off x="1193800" y="1524000"/>
            <a:ext cx="10991850" cy="533400"/>
          </a:xfrm>
          <a:prstGeom prst="rect">
            <a:avLst/>
          </a:prstGeom>
        </p:spPr>
        <p:txBody>
          <a:bodyPr/>
          <a:lstStyle>
            <a:lvl1pPr>
              <a:defRPr>
                <a:latin typeface="+mj-lt"/>
                <a:ea typeface="+mj-ea"/>
                <a:cs typeface="+mj-cs"/>
              </a:defRPr>
            </a:lvl1pPr>
          </a:lstStyle>
          <a:p>
            <a:r>
              <a:rPr lang="en-US" sz="2400" b="1" kern="0" dirty="0">
                <a:solidFill>
                  <a:sysClr val="windowText" lastClr="000000"/>
                </a:solidFill>
              </a:rPr>
              <a:t>OSSTF</a:t>
            </a:r>
            <a:r>
              <a:rPr lang="en-US" sz="2400" b="1" kern="0" dirty="0"/>
              <a:t> ELHT </a:t>
            </a:r>
            <a:r>
              <a:rPr lang="en-US" sz="2400" b="1" kern="0" dirty="0">
                <a:solidFill>
                  <a:sysClr val="windowText" lastClr="000000"/>
                </a:solidFill>
              </a:rPr>
              <a:t>Benefit</a:t>
            </a:r>
            <a:r>
              <a:rPr lang="en-US" sz="2400" b="1" kern="0" dirty="0"/>
              <a:t> Plans </a:t>
            </a:r>
            <a:r>
              <a:rPr lang="en-US" sz="2400" b="1" kern="0" dirty="0">
                <a:solidFill>
                  <a:sysClr val="windowText" lastClr="000000"/>
                </a:solidFill>
              </a:rPr>
              <a:t>– How Does </a:t>
            </a:r>
            <a:r>
              <a:rPr lang="en-US" sz="2400" b="1" kern="0" dirty="0"/>
              <a:t>an Eligible </a:t>
            </a:r>
            <a:r>
              <a:rPr lang="en-US" sz="2400" b="1" kern="0" dirty="0">
                <a:solidFill>
                  <a:sysClr val="windowText" lastClr="000000"/>
                </a:solidFill>
              </a:rPr>
              <a:t>Member </a:t>
            </a:r>
            <a:r>
              <a:rPr lang="en-US" sz="2400" b="1" kern="0" dirty="0" err="1">
                <a:solidFill>
                  <a:sysClr val="windowText" lastClr="000000"/>
                </a:solidFill>
              </a:rPr>
              <a:t>Enrol</a:t>
            </a:r>
            <a:r>
              <a:rPr lang="en-US" sz="2400" b="1" kern="0" dirty="0">
                <a:solidFill>
                  <a:sysClr val="windowText" lastClr="000000"/>
                </a:solidFill>
              </a:rPr>
              <a:t> or Make Coverage</a:t>
            </a:r>
          </a:p>
          <a:p>
            <a:r>
              <a:rPr lang="en-US" sz="2400" b="1" kern="0" dirty="0">
                <a:solidFill>
                  <a:sysClr val="windowText" lastClr="000000"/>
                </a:solidFill>
              </a:rPr>
              <a:t>                                         </a:t>
            </a:r>
            <a:r>
              <a:rPr lang="en-US" sz="2400" b="1" kern="0" dirty="0"/>
              <a:t>Se</a:t>
            </a:r>
            <a:r>
              <a:rPr lang="en-US" sz="2400" b="1" kern="0" dirty="0">
                <a:solidFill>
                  <a:sysClr val="windowText" lastClr="000000"/>
                </a:solidFill>
              </a:rPr>
              <a:t>lections</a:t>
            </a:r>
            <a:endParaRPr lang="en-CA" sz="2400" b="1" kern="0" dirty="0">
              <a:solidFill>
                <a:sysClr val="windowText" lastClr="000000"/>
              </a:solidFill>
            </a:endParaRPr>
          </a:p>
        </p:txBody>
      </p:sp>
      <p:sp>
        <p:nvSpPr>
          <p:cNvPr id="5" name="TextBox 4">
            <a:extLst>
              <a:ext uri="{FF2B5EF4-FFF2-40B4-BE49-F238E27FC236}">
                <a16:creationId xmlns:a16="http://schemas.microsoft.com/office/drawing/2014/main" id="{EDD46523-EDB2-933A-B18E-96E91803E55F}"/>
              </a:ext>
            </a:extLst>
          </p:cNvPr>
          <p:cNvSpPr txBox="1"/>
          <p:nvPr/>
        </p:nvSpPr>
        <p:spPr>
          <a:xfrm>
            <a:off x="1270000" y="2388742"/>
            <a:ext cx="8229600" cy="4278094"/>
          </a:xfrm>
          <a:prstGeom prst="rect">
            <a:avLst/>
          </a:prstGeom>
          <a:noFill/>
        </p:spPr>
        <p:txBody>
          <a:bodyPr wrap="square">
            <a:spAutoFit/>
          </a:bodyPr>
          <a:lstStyle/>
          <a:p>
            <a:r>
              <a:rPr lang="en-US" sz="1700" dirty="0">
                <a:latin typeface="Arial" panose="020B0604020202020204" pitchFamily="34" charset="0"/>
                <a:cs typeface="Arial" panose="020B0604020202020204" pitchFamily="34" charset="0"/>
              </a:rPr>
              <a:t>What if the member does not apply within 31 days of the initial enrolment opportunity or within 31 days of a life/work event?</a:t>
            </a:r>
          </a:p>
          <a:p>
            <a:endParaRPr lang="en-US" sz="17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700" dirty="0">
                <a:latin typeface="Arial" panose="020B0604020202020204" pitchFamily="34" charset="0"/>
                <a:cs typeface="Arial" panose="020B0604020202020204" pitchFamily="34" charset="0"/>
              </a:rPr>
              <a:t>As Basic Life and AD&amp;D Benefits are mandatory for all eligible active members, no selections are necessary, so these benefits are not affected. However, for health and dental benefits, the member and/or dependents would be considered as late applicants and restrictions are applied</a:t>
            </a:r>
          </a:p>
          <a:p>
            <a:pPr marL="285750" indent="-285750">
              <a:buFont typeface="Arial" panose="020B0604020202020204" pitchFamily="34" charset="0"/>
              <a:buChar char="•"/>
            </a:pPr>
            <a:endParaRPr lang="en-US" sz="17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700" dirty="0">
                <a:latin typeface="Arial" panose="020B0604020202020204" pitchFamily="34" charset="0"/>
                <a:cs typeface="Arial" panose="020B0604020202020204" pitchFamily="34" charset="0"/>
              </a:rPr>
              <a:t>Late Applicant restrictions for Dental Benefits means that coverage is limited to $200 for the first 12 months of coverage</a:t>
            </a:r>
          </a:p>
          <a:p>
            <a:pPr marL="285750" indent="-285750">
              <a:buFont typeface="Arial" panose="020B0604020202020204" pitchFamily="34" charset="0"/>
              <a:buChar char="•"/>
            </a:pPr>
            <a:endParaRPr lang="en-US" sz="17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700" dirty="0">
                <a:latin typeface="Arial" panose="020B0604020202020204" pitchFamily="34" charset="0"/>
                <a:cs typeface="Arial" panose="020B0604020202020204" pitchFamily="34" charset="0"/>
              </a:rPr>
              <a:t>Late Applicant restrictions</a:t>
            </a:r>
            <a:r>
              <a:rPr lang="en-US" sz="1700" dirty="0">
                <a:solidFill>
                  <a:srgbClr val="FF0000"/>
                </a:solidFill>
                <a:latin typeface="Arial" panose="020B0604020202020204" pitchFamily="34" charset="0"/>
                <a:cs typeface="Arial" panose="020B0604020202020204" pitchFamily="34" charset="0"/>
              </a:rPr>
              <a:t> </a:t>
            </a:r>
            <a:r>
              <a:rPr lang="en-US" sz="1700" dirty="0">
                <a:latin typeface="Arial" panose="020B0604020202020204" pitchFamily="34" charset="0"/>
                <a:cs typeface="Arial" panose="020B0604020202020204" pitchFamily="34" charset="0"/>
              </a:rPr>
              <a:t>for Health Care Benefits, means that evidence of insurability (statement of health) must be submitted for approval.  If approved coverage is effective the date of approval.  Based on the assessment, coverage may be denied.  The assessment is quite strict, and late applicant denials are not unusual</a:t>
            </a:r>
          </a:p>
        </p:txBody>
      </p:sp>
    </p:spTree>
    <p:extLst>
      <p:ext uri="{BB962C8B-B14F-4D97-AF65-F5344CB8AC3E}">
        <p14:creationId xmlns:p14="http://schemas.microsoft.com/office/powerpoint/2010/main" val="3041791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920FC-ECD2-5DD9-C2C6-6CE3DDD87D3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28F1F21-8521-8BB0-ECF5-29E3B4CBED6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11200" y="-19594"/>
            <a:ext cx="13853884" cy="7811588"/>
          </a:xfrm>
          <a:prstGeom prst="rect">
            <a:avLst/>
          </a:prstGeom>
        </p:spPr>
      </p:pic>
      <p:sp>
        <p:nvSpPr>
          <p:cNvPr id="3" name="Title 1">
            <a:extLst>
              <a:ext uri="{FF2B5EF4-FFF2-40B4-BE49-F238E27FC236}">
                <a16:creationId xmlns:a16="http://schemas.microsoft.com/office/drawing/2014/main" id="{EFFD3C1E-9EA5-B862-16C0-4DE39FA465BB}"/>
              </a:ext>
            </a:extLst>
          </p:cNvPr>
          <p:cNvSpPr txBox="1">
            <a:spLocks/>
          </p:cNvSpPr>
          <p:nvPr/>
        </p:nvSpPr>
        <p:spPr>
          <a:xfrm>
            <a:off x="1041400" y="1600200"/>
            <a:ext cx="10915650" cy="685800"/>
          </a:xfrm>
          <a:prstGeom prst="rect">
            <a:avLst/>
          </a:prstGeom>
        </p:spPr>
        <p:txBody>
          <a:bodyPr/>
          <a:lstStyle>
            <a:lvl1pPr>
              <a:defRPr>
                <a:latin typeface="+mj-lt"/>
                <a:ea typeface="+mj-ea"/>
                <a:cs typeface="+mj-cs"/>
              </a:defRPr>
            </a:lvl1pPr>
          </a:lstStyle>
          <a:p>
            <a:r>
              <a:rPr lang="en-US" sz="2400" b="1" kern="0" dirty="0">
                <a:solidFill>
                  <a:sysClr val="windowText" lastClr="000000"/>
                </a:solidFill>
              </a:rPr>
              <a:t>OSSTF </a:t>
            </a:r>
            <a:r>
              <a:rPr lang="en-US" sz="2400" b="1" kern="0" dirty="0"/>
              <a:t>ELHT</a:t>
            </a:r>
            <a:r>
              <a:rPr lang="en-US" sz="2400" b="1" kern="0" dirty="0">
                <a:solidFill>
                  <a:srgbClr val="FF0000"/>
                </a:solidFill>
              </a:rPr>
              <a:t> </a:t>
            </a:r>
            <a:r>
              <a:rPr lang="en-US" sz="2400" b="1" kern="0" dirty="0">
                <a:solidFill>
                  <a:sysClr val="windowText" lastClr="000000"/>
                </a:solidFill>
              </a:rPr>
              <a:t>Benefit </a:t>
            </a:r>
            <a:r>
              <a:rPr lang="en-US" sz="2400" b="1" kern="0" dirty="0"/>
              <a:t>Plans</a:t>
            </a:r>
            <a:r>
              <a:rPr lang="en-US" sz="2400" b="1" kern="0" dirty="0">
                <a:solidFill>
                  <a:sysClr val="windowText" lastClr="000000"/>
                </a:solidFill>
              </a:rPr>
              <a:t> - </a:t>
            </a:r>
            <a:r>
              <a:rPr lang="en-US" sz="2400" b="1" dirty="0"/>
              <a:t>Member Status Coding and Impact to Member Premium</a:t>
            </a:r>
          </a:p>
          <a:p>
            <a:r>
              <a:rPr lang="en-US" sz="2400" b="1" dirty="0"/>
              <a:t>                                        Contributions</a:t>
            </a:r>
          </a:p>
          <a:p>
            <a:endParaRPr lang="en-US" sz="2400" dirty="0"/>
          </a:p>
          <a:p>
            <a:endParaRPr lang="en-CA" sz="2400" b="1" kern="0" dirty="0">
              <a:solidFill>
                <a:sysClr val="windowText" lastClr="000000"/>
              </a:solidFill>
            </a:endParaRPr>
          </a:p>
        </p:txBody>
      </p:sp>
      <p:sp>
        <p:nvSpPr>
          <p:cNvPr id="5" name="TextBox 4">
            <a:extLst>
              <a:ext uri="{FF2B5EF4-FFF2-40B4-BE49-F238E27FC236}">
                <a16:creationId xmlns:a16="http://schemas.microsoft.com/office/drawing/2014/main" id="{F7C99017-CEB5-8137-5639-B92917479FBE}"/>
              </a:ext>
            </a:extLst>
          </p:cNvPr>
          <p:cNvSpPr txBox="1"/>
          <p:nvPr/>
        </p:nvSpPr>
        <p:spPr>
          <a:xfrm>
            <a:off x="1117600" y="2593538"/>
            <a:ext cx="8382000" cy="3139321"/>
          </a:xfrm>
          <a:prstGeom prst="rect">
            <a:avLst/>
          </a:prstGeom>
          <a:noFill/>
        </p:spPr>
        <p:txBody>
          <a:bodyPr wrap="square">
            <a:spAutoFit/>
          </a:bodyPr>
          <a:lstStyle/>
          <a:p>
            <a:r>
              <a:rPr lang="en-US" dirty="0">
                <a:latin typeface="Arial" panose="020B0604020202020204" pitchFamily="34" charset="0"/>
                <a:cs typeface="Arial" panose="020B0604020202020204" pitchFamily="34" charset="0"/>
              </a:rPr>
              <a:t>Member premium contributions are based on the member’s FTE and  status( e.g. active or on leave) as reported by the Board/School Authority</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For active members, member premium contributions for full-time members are 6% of the</a:t>
            </a:r>
            <a:r>
              <a:rPr lang="en-US" dirty="0">
                <a:solidFill>
                  <a:srgbClr val="FF0000"/>
                </a:solidFill>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health and dental premiums, and are pro-rated for less than full-time members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Note:  Member premium contributions are increasing September 1, 2026, and full details are outlined later in this presentation</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91235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A4414-B896-F863-3D2A-8E65A00CAF7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D4EBDD0-AA3C-5A8D-B107-32DF05EF365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11200" y="-19594"/>
            <a:ext cx="13853884" cy="7811588"/>
          </a:xfrm>
          <a:prstGeom prst="rect">
            <a:avLst/>
          </a:prstGeom>
        </p:spPr>
      </p:pic>
      <p:sp>
        <p:nvSpPr>
          <p:cNvPr id="3" name="Title 1">
            <a:extLst>
              <a:ext uri="{FF2B5EF4-FFF2-40B4-BE49-F238E27FC236}">
                <a16:creationId xmlns:a16="http://schemas.microsoft.com/office/drawing/2014/main" id="{52D8C119-1788-098F-D048-20AF3BC33154}"/>
              </a:ext>
            </a:extLst>
          </p:cNvPr>
          <p:cNvSpPr txBox="1">
            <a:spLocks/>
          </p:cNvSpPr>
          <p:nvPr/>
        </p:nvSpPr>
        <p:spPr>
          <a:xfrm>
            <a:off x="1041400" y="1447800"/>
            <a:ext cx="10915650" cy="685800"/>
          </a:xfrm>
          <a:prstGeom prst="rect">
            <a:avLst/>
          </a:prstGeom>
        </p:spPr>
        <p:txBody>
          <a:bodyPr/>
          <a:lstStyle>
            <a:lvl1pPr>
              <a:defRPr>
                <a:latin typeface="+mj-lt"/>
                <a:ea typeface="+mj-ea"/>
                <a:cs typeface="+mj-cs"/>
              </a:defRPr>
            </a:lvl1pPr>
          </a:lstStyle>
          <a:p>
            <a:r>
              <a:rPr lang="en-US" sz="2400" b="1" kern="0" dirty="0">
                <a:solidFill>
                  <a:sysClr val="windowText" lastClr="000000"/>
                </a:solidFill>
              </a:rPr>
              <a:t>OSSTF </a:t>
            </a:r>
            <a:r>
              <a:rPr lang="en-US" sz="2400" b="1" kern="0" dirty="0"/>
              <a:t>ELHT Benefit Plans </a:t>
            </a:r>
            <a:r>
              <a:rPr lang="en-US" sz="2400" b="1" kern="0" dirty="0">
                <a:solidFill>
                  <a:sysClr val="windowText" lastClr="000000"/>
                </a:solidFill>
              </a:rPr>
              <a:t>- </a:t>
            </a:r>
            <a:r>
              <a:rPr lang="en-US" sz="2400" b="1" dirty="0"/>
              <a:t>Member Status Coding and Impact to Member Premium</a:t>
            </a:r>
          </a:p>
          <a:p>
            <a:r>
              <a:rPr lang="en-US" sz="2400" b="1" dirty="0"/>
              <a:t>                                        Contributions</a:t>
            </a:r>
          </a:p>
          <a:p>
            <a:endParaRPr lang="en-US" sz="2400" dirty="0"/>
          </a:p>
          <a:p>
            <a:endParaRPr lang="en-CA" sz="2400" b="1" kern="0" dirty="0">
              <a:solidFill>
                <a:sysClr val="windowText" lastClr="000000"/>
              </a:solidFill>
            </a:endParaRPr>
          </a:p>
        </p:txBody>
      </p:sp>
      <p:sp>
        <p:nvSpPr>
          <p:cNvPr id="5" name="TextBox 4">
            <a:extLst>
              <a:ext uri="{FF2B5EF4-FFF2-40B4-BE49-F238E27FC236}">
                <a16:creationId xmlns:a16="http://schemas.microsoft.com/office/drawing/2014/main" id="{65946575-EA36-06F2-3278-44C9FB2A7BBA}"/>
              </a:ext>
            </a:extLst>
          </p:cNvPr>
          <p:cNvSpPr txBox="1"/>
          <p:nvPr/>
        </p:nvSpPr>
        <p:spPr>
          <a:xfrm>
            <a:off x="1117600" y="2593538"/>
            <a:ext cx="10058400" cy="4508927"/>
          </a:xfrm>
          <a:prstGeom prst="rect">
            <a:avLst/>
          </a:prstGeom>
          <a:noFill/>
        </p:spPr>
        <p:txBody>
          <a:bodyPr wrap="square">
            <a:spAutoFit/>
          </a:bodyPr>
          <a:lstStyle/>
          <a:p>
            <a:r>
              <a:rPr lang="en-US" sz="1700" dirty="0">
                <a:latin typeface="Arial" panose="020B0604020202020204" pitchFamily="34" charset="0"/>
                <a:cs typeface="Arial" panose="020B0604020202020204" pitchFamily="34" charset="0"/>
              </a:rPr>
              <a:t>For members who are on paid sick leave and statutory leaves (e.g. maternity/parental leave) member premium contributions remain the same as active (6% of health and dental premium for full time and pro-rated for less than full time)</a:t>
            </a:r>
          </a:p>
          <a:p>
            <a:endParaRPr lang="en-US" sz="1700" dirty="0">
              <a:latin typeface="Arial" panose="020B0604020202020204" pitchFamily="34" charset="0"/>
              <a:cs typeface="Arial" panose="020B0604020202020204" pitchFamily="34" charset="0"/>
            </a:endParaRPr>
          </a:p>
          <a:p>
            <a:r>
              <a:rPr lang="en-US" sz="1700" dirty="0">
                <a:latin typeface="Arial" panose="020B0604020202020204" pitchFamily="34" charset="0"/>
                <a:cs typeface="Arial" panose="020B0604020202020204" pitchFamily="34" charset="0"/>
              </a:rPr>
              <a:t>For members on Long Term Disability Benefits, member premium contributions are the same as they</a:t>
            </a:r>
            <a:r>
              <a:rPr lang="en-US" sz="1700" dirty="0">
                <a:solidFill>
                  <a:srgbClr val="FF0000"/>
                </a:solidFill>
                <a:latin typeface="Arial" panose="020B0604020202020204" pitchFamily="34" charset="0"/>
                <a:cs typeface="Arial" panose="020B0604020202020204" pitchFamily="34" charset="0"/>
              </a:rPr>
              <a:t> </a:t>
            </a:r>
            <a:r>
              <a:rPr lang="en-US" sz="1700" dirty="0">
                <a:latin typeface="Arial" panose="020B0604020202020204" pitchFamily="34" charset="0"/>
                <a:cs typeface="Arial" panose="020B0604020202020204" pitchFamily="34" charset="0"/>
              </a:rPr>
              <a:t>were when active (6% of health and dental premium for full time and pro-rated for less than full time) for the first 24 months of their claim.  After 24 months on LTD a member may elect to continue health and or dental benefits on a 100% member paid basis</a:t>
            </a:r>
          </a:p>
          <a:p>
            <a:endParaRPr lang="en-US" sz="1700" dirty="0">
              <a:latin typeface="Arial" panose="020B0604020202020204" pitchFamily="34" charset="0"/>
              <a:cs typeface="Arial" panose="020B0604020202020204" pitchFamily="34" charset="0"/>
            </a:endParaRPr>
          </a:p>
          <a:p>
            <a:r>
              <a:rPr lang="en-US" sz="1700" dirty="0">
                <a:latin typeface="Arial" panose="020B0604020202020204" pitchFamily="34" charset="0"/>
                <a:cs typeface="Arial" panose="020B0604020202020204" pitchFamily="34" charset="0"/>
              </a:rPr>
              <a:t>For most other leaves including unpaid sick leave, </a:t>
            </a:r>
            <a:r>
              <a:rPr lang="en-US" sz="1700">
                <a:latin typeface="Arial" panose="020B0604020202020204" pitchFamily="34" charset="0"/>
                <a:cs typeface="Arial" panose="020B0604020202020204" pitchFamily="34" charset="0"/>
              </a:rPr>
              <a:t>extended parental </a:t>
            </a:r>
            <a:r>
              <a:rPr lang="en-US" sz="1700" dirty="0">
                <a:latin typeface="Arial" panose="020B0604020202020204" pitchFamily="34" charset="0"/>
                <a:cs typeface="Arial" panose="020B0604020202020204" pitchFamily="34" charset="0"/>
              </a:rPr>
              <a:t>leave, deferred salary leave, personal leave </a:t>
            </a:r>
            <a:r>
              <a:rPr lang="en-US" sz="1700">
                <a:latin typeface="Arial" panose="020B0604020202020204" pitchFamily="34" charset="0"/>
                <a:cs typeface="Arial" panose="020B0604020202020204" pitchFamily="34" charset="0"/>
              </a:rPr>
              <a:t>and laid-off </a:t>
            </a:r>
            <a:r>
              <a:rPr lang="en-US" sz="1700" dirty="0">
                <a:latin typeface="Arial" panose="020B0604020202020204" pitchFamily="34" charset="0"/>
                <a:cs typeface="Arial" panose="020B0604020202020204" pitchFamily="34" charset="0"/>
              </a:rPr>
              <a:t>members are eligible to continue with the benefit coverage they had while active during the leave on a 100% member paid basis.</a:t>
            </a:r>
            <a:r>
              <a:rPr lang="en-US" dirty="0">
                <a:latin typeface="Arial" panose="020B0604020202020204" pitchFamily="34" charset="0"/>
                <a:cs typeface="Arial" panose="020B0604020202020204" pitchFamily="34" charset="0"/>
              </a:rPr>
              <a:t> </a:t>
            </a:r>
            <a:r>
              <a:rPr lang="en-US" sz="1700" dirty="0">
                <a:latin typeface="Arial" panose="020B0604020202020204" pitchFamily="34" charset="0"/>
                <a:cs typeface="Arial" panose="020B0604020202020204" pitchFamily="34" charset="0"/>
              </a:rPr>
              <a:t>They can also choose to reduce coverage but are not eligible to increase their coverage.  If a member suspends coverage during a non-statutory leave, they are not eligible to reinstate their benefits until their return to active duties in an eligible position</a:t>
            </a:r>
            <a:endParaRPr lang="en-US" dirty="0">
              <a:latin typeface="Arial" panose="020B0604020202020204" pitchFamily="34" charset="0"/>
              <a:cs typeface="Arial" panose="020B0604020202020204" pitchFamily="34" charset="0"/>
            </a:endParaRPr>
          </a:p>
          <a:p>
            <a:endParaRPr lang="en-US" sz="17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15340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DC682-95A3-9B8F-C21E-CBDD4BEC7B0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E6D98D4-274D-7CC9-0E13-8AE3249B954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11200" y="-19594"/>
            <a:ext cx="13853884" cy="7811588"/>
          </a:xfrm>
          <a:prstGeom prst="rect">
            <a:avLst/>
          </a:prstGeom>
        </p:spPr>
      </p:pic>
      <p:sp>
        <p:nvSpPr>
          <p:cNvPr id="3" name="Title 1">
            <a:extLst>
              <a:ext uri="{FF2B5EF4-FFF2-40B4-BE49-F238E27FC236}">
                <a16:creationId xmlns:a16="http://schemas.microsoft.com/office/drawing/2014/main" id="{41E71931-D685-44E2-FCBA-CC6E599F3743}"/>
              </a:ext>
            </a:extLst>
          </p:cNvPr>
          <p:cNvSpPr txBox="1">
            <a:spLocks/>
          </p:cNvSpPr>
          <p:nvPr/>
        </p:nvSpPr>
        <p:spPr>
          <a:xfrm>
            <a:off x="1041400" y="1447800"/>
            <a:ext cx="10915650" cy="685800"/>
          </a:xfrm>
          <a:prstGeom prst="rect">
            <a:avLst/>
          </a:prstGeom>
        </p:spPr>
        <p:txBody>
          <a:bodyPr/>
          <a:lstStyle>
            <a:lvl1pPr>
              <a:defRPr>
                <a:latin typeface="+mj-lt"/>
                <a:ea typeface="+mj-ea"/>
                <a:cs typeface="+mj-cs"/>
              </a:defRPr>
            </a:lvl1pPr>
          </a:lstStyle>
          <a:p>
            <a:r>
              <a:rPr lang="en-US" sz="2400" b="1" kern="0" dirty="0"/>
              <a:t>OSSTF ELHT Benefit Plans </a:t>
            </a:r>
            <a:r>
              <a:rPr lang="en-US" sz="2400" b="1" kern="0" dirty="0">
                <a:solidFill>
                  <a:sysClr val="windowText" lastClr="000000"/>
                </a:solidFill>
              </a:rPr>
              <a:t>- </a:t>
            </a:r>
            <a:r>
              <a:rPr lang="en-US" sz="2400" b="1" dirty="0"/>
              <a:t>Member Status Coding and Impact to Member Premium</a:t>
            </a:r>
          </a:p>
          <a:p>
            <a:r>
              <a:rPr lang="en-US" sz="2400" b="1" dirty="0"/>
              <a:t>                                         Contributions</a:t>
            </a:r>
          </a:p>
          <a:p>
            <a:endParaRPr lang="en-US" sz="2400" dirty="0"/>
          </a:p>
          <a:p>
            <a:endParaRPr lang="en-CA" sz="2400" b="1" kern="0" dirty="0">
              <a:solidFill>
                <a:sysClr val="windowText" lastClr="000000"/>
              </a:solidFill>
            </a:endParaRPr>
          </a:p>
        </p:txBody>
      </p:sp>
      <p:sp>
        <p:nvSpPr>
          <p:cNvPr id="5" name="TextBox 4">
            <a:extLst>
              <a:ext uri="{FF2B5EF4-FFF2-40B4-BE49-F238E27FC236}">
                <a16:creationId xmlns:a16="http://schemas.microsoft.com/office/drawing/2014/main" id="{03E426E6-88C4-F60F-1233-665E634CC3B9}"/>
              </a:ext>
            </a:extLst>
          </p:cNvPr>
          <p:cNvSpPr txBox="1"/>
          <p:nvPr/>
        </p:nvSpPr>
        <p:spPr>
          <a:xfrm>
            <a:off x="1117600" y="2318535"/>
            <a:ext cx="8305800" cy="5386090"/>
          </a:xfrm>
          <a:prstGeom prst="rect">
            <a:avLst/>
          </a:prstGeom>
          <a:noFill/>
        </p:spPr>
        <p:txBody>
          <a:bodyPr wrap="square">
            <a:spAutoFit/>
          </a:bodyPr>
          <a:lstStyle/>
          <a:p>
            <a:r>
              <a:rPr lang="en-US" sz="1700" dirty="0">
                <a:latin typeface="Arial" panose="020B0604020202020204" pitchFamily="34" charset="0"/>
                <a:cs typeface="Arial" panose="020B0604020202020204" pitchFamily="34" charset="0"/>
              </a:rPr>
              <a:t>A Member’s eligibility to continue their benefit coverage also applies during a redundancy</a:t>
            </a:r>
            <a:r>
              <a:rPr lang="en-US" sz="1700" dirty="0">
                <a:solidFill>
                  <a:srgbClr val="FF0000"/>
                </a:solidFill>
                <a:latin typeface="Arial" panose="020B0604020202020204" pitchFamily="34" charset="0"/>
                <a:cs typeface="Arial" panose="020B0604020202020204" pitchFamily="34" charset="0"/>
              </a:rPr>
              <a:t> </a:t>
            </a:r>
            <a:r>
              <a:rPr lang="en-US" sz="1700" dirty="0">
                <a:latin typeface="Arial" panose="020B0604020202020204" pitchFamily="34" charset="0"/>
                <a:cs typeface="Arial" panose="020B0604020202020204" pitchFamily="34" charset="0"/>
              </a:rPr>
              <a:t>lay-off for:</a:t>
            </a:r>
          </a:p>
          <a:p>
            <a:endParaRPr lang="en-US" sz="17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700" dirty="0">
                <a:latin typeface="Arial" panose="020B0604020202020204" pitchFamily="34" charset="0"/>
                <a:cs typeface="Arial" panose="020B0604020202020204" pitchFamily="34" charset="0"/>
              </a:rPr>
              <a:t>up to a maximum of 24 months from the lay-off date for a member who is on a recall list, or</a:t>
            </a:r>
          </a:p>
          <a:p>
            <a:pPr marL="285750" indent="-285750">
              <a:buFont typeface="Arial" panose="020B0604020202020204" pitchFamily="34" charset="0"/>
              <a:buChar char="•"/>
            </a:pPr>
            <a:r>
              <a:rPr lang="en-US" sz="1700" dirty="0">
                <a:latin typeface="Arial" panose="020B0604020202020204" pitchFamily="34" charset="0"/>
                <a:cs typeface="Arial" panose="020B0604020202020204" pitchFamily="34" charset="0"/>
              </a:rPr>
              <a:t>up to a maximum of 6 months from the lay-off date for a member who is indefinitely laid off and not on the recall list</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r>
              <a:rPr lang="en-US" sz="1700" b="1" dirty="0">
                <a:latin typeface="Arial" panose="020B0604020202020204" pitchFamily="34" charset="0"/>
                <a:cs typeface="Arial" panose="020B0604020202020204" pitchFamily="34" charset="0"/>
              </a:rPr>
              <a:t>Note:</a:t>
            </a:r>
            <a:r>
              <a:rPr lang="en-US" sz="1700" dirty="0">
                <a:latin typeface="Arial" panose="020B0604020202020204" pitchFamily="34" charset="0"/>
                <a:cs typeface="Arial" panose="020B0604020202020204" pitchFamily="34" charset="0"/>
              </a:rPr>
              <a:t>  </a:t>
            </a:r>
          </a:p>
          <a:p>
            <a:r>
              <a:rPr lang="en-US" sz="1700" dirty="0">
                <a:latin typeface="Arial" panose="020B0604020202020204" pitchFamily="34" charset="0"/>
                <a:cs typeface="Arial" panose="020B0604020202020204" pitchFamily="34" charset="0"/>
              </a:rPr>
              <a:t>This does not apply to summer lay-offs.  Active permanent members who were eligible on the last day of scheduled work before the summer remain eligible during the summer at the same member premium contributions they were paying as active (unless they resign or retire). If a member is laid off on a date after the summer break with no active duties to return to in September, this would be the start date of their lay-off eligibility </a:t>
            </a:r>
          </a:p>
          <a:p>
            <a:endParaRPr lang="en-US" sz="160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65963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68AFD-553F-2B3A-3D20-B78DAD22AD7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02F79D4-276E-9627-1F50-3E1BCD536DA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11200" y="-19594"/>
            <a:ext cx="13853884" cy="7811588"/>
          </a:xfrm>
          <a:prstGeom prst="rect">
            <a:avLst/>
          </a:prstGeom>
        </p:spPr>
      </p:pic>
      <p:sp>
        <p:nvSpPr>
          <p:cNvPr id="3" name="Title 1">
            <a:extLst>
              <a:ext uri="{FF2B5EF4-FFF2-40B4-BE49-F238E27FC236}">
                <a16:creationId xmlns:a16="http://schemas.microsoft.com/office/drawing/2014/main" id="{A61A1CE2-E316-612B-56FE-B13F7D35F94C}"/>
              </a:ext>
            </a:extLst>
          </p:cNvPr>
          <p:cNvSpPr txBox="1">
            <a:spLocks/>
          </p:cNvSpPr>
          <p:nvPr/>
        </p:nvSpPr>
        <p:spPr>
          <a:xfrm>
            <a:off x="1041400" y="1600200"/>
            <a:ext cx="10915650" cy="685800"/>
          </a:xfrm>
          <a:prstGeom prst="rect">
            <a:avLst/>
          </a:prstGeom>
        </p:spPr>
        <p:txBody>
          <a:bodyPr/>
          <a:lstStyle>
            <a:lvl1pPr>
              <a:defRPr>
                <a:latin typeface="+mj-lt"/>
                <a:ea typeface="+mj-ea"/>
                <a:cs typeface="+mj-cs"/>
              </a:defRPr>
            </a:lvl1pPr>
          </a:lstStyle>
          <a:p>
            <a:r>
              <a:rPr lang="en-US" sz="2400" b="1" kern="0" dirty="0">
                <a:solidFill>
                  <a:sysClr val="windowText" lastClr="000000"/>
                </a:solidFill>
              </a:rPr>
              <a:t>OSSTF </a:t>
            </a:r>
            <a:r>
              <a:rPr lang="en-US" sz="2400" b="1" kern="0" dirty="0"/>
              <a:t>ELHT Benefit Plans </a:t>
            </a:r>
            <a:r>
              <a:rPr lang="en-US" sz="2400" b="1" kern="0" dirty="0">
                <a:solidFill>
                  <a:sysClr val="windowText" lastClr="000000"/>
                </a:solidFill>
              </a:rPr>
              <a:t>– September 1, 2026 Plan Design Efficiencies and Member Premium Contribution Changes</a:t>
            </a:r>
            <a:endParaRPr lang="en-US" sz="2400" b="1" dirty="0"/>
          </a:p>
          <a:p>
            <a:endParaRPr lang="en-US" sz="2400" dirty="0"/>
          </a:p>
          <a:p>
            <a:endParaRPr lang="en-CA" sz="2400" b="1" kern="0" dirty="0">
              <a:solidFill>
                <a:sysClr val="windowText" lastClr="000000"/>
              </a:solidFill>
            </a:endParaRPr>
          </a:p>
        </p:txBody>
      </p:sp>
      <p:sp>
        <p:nvSpPr>
          <p:cNvPr id="5" name="TextBox 4">
            <a:extLst>
              <a:ext uri="{FF2B5EF4-FFF2-40B4-BE49-F238E27FC236}">
                <a16:creationId xmlns:a16="http://schemas.microsoft.com/office/drawing/2014/main" id="{D665D17C-DFEC-DB56-B117-D8C4C6120637}"/>
              </a:ext>
            </a:extLst>
          </p:cNvPr>
          <p:cNvSpPr txBox="1"/>
          <p:nvPr/>
        </p:nvSpPr>
        <p:spPr>
          <a:xfrm>
            <a:off x="1117600" y="2593538"/>
            <a:ext cx="9372600" cy="4893647"/>
          </a:xfrm>
          <a:prstGeom prst="rect">
            <a:avLst/>
          </a:prstGeom>
          <a:noFill/>
        </p:spPr>
        <p:txBody>
          <a:bodyPr wrap="square">
            <a:spAutoFit/>
          </a:bodyPr>
          <a:lstStyle/>
          <a:p>
            <a:pPr marL="342900" indent="-342900">
              <a:buAutoNum type="arabicPeriod"/>
            </a:pPr>
            <a:r>
              <a:rPr lang="en-US" sz="2000" dirty="0">
                <a:latin typeface="Arial" panose="020B0604020202020204" pitchFamily="34" charset="0"/>
                <a:cs typeface="Arial" panose="020B0604020202020204" pitchFamily="34" charset="0"/>
              </a:rPr>
              <a:t>Phase 3 Biosimilars – Directing claimants from an originator biologic to a biosimilar specialty drug (with appeal available) – 131 claimants</a:t>
            </a:r>
          </a:p>
          <a:p>
            <a:pPr marL="342900" indent="-342900">
              <a:buAutoNum type="arabicPeriod"/>
            </a:pPr>
            <a:r>
              <a:rPr lang="en-US" sz="2000" dirty="0">
                <a:latin typeface="Arial" panose="020B0604020202020204" pitchFamily="34" charset="0"/>
                <a:cs typeface="Arial" panose="020B0604020202020204" pitchFamily="34" charset="0"/>
              </a:rPr>
              <a:t>Phase 2 Preferred Generics – directing specific specialty drug claims to one of the generic options (lower cost but same efficacy) – 6 claimants</a:t>
            </a:r>
          </a:p>
          <a:p>
            <a:pPr marL="342900" indent="-342900">
              <a:buAutoNum type="arabicPeriod"/>
            </a:pPr>
            <a:r>
              <a:rPr lang="en-US" sz="2000" dirty="0">
                <a:latin typeface="Arial" panose="020B0604020202020204" pitchFamily="34" charset="0"/>
                <a:cs typeface="Arial" panose="020B0604020202020204" pitchFamily="34" charset="0"/>
              </a:rPr>
              <a:t>Phase 4 </a:t>
            </a:r>
            <a:r>
              <a:rPr lang="en-US" sz="2000" dirty="0" err="1">
                <a:latin typeface="Arial" panose="020B0604020202020204" pitchFamily="34" charset="0"/>
                <a:cs typeface="Arial" panose="020B0604020202020204" pitchFamily="34" charset="0"/>
              </a:rPr>
              <a:t>MemberRx</a:t>
            </a:r>
            <a:r>
              <a:rPr lang="en-US" sz="2000" dirty="0">
                <a:latin typeface="Arial" panose="020B0604020202020204" pitchFamily="34" charset="0"/>
                <a:cs typeface="Arial" panose="020B0604020202020204" pitchFamily="34" charset="0"/>
              </a:rPr>
              <a:t> Specialty Drugs – Move more claimants over to have their medications dispensed by </a:t>
            </a:r>
            <a:r>
              <a:rPr lang="en-US" sz="2000" dirty="0" err="1">
                <a:latin typeface="Arial" panose="020B0604020202020204" pitchFamily="34" charset="0"/>
                <a:cs typeface="Arial" panose="020B0604020202020204" pitchFamily="34" charset="0"/>
              </a:rPr>
              <a:t>MemberRx</a:t>
            </a:r>
            <a:r>
              <a:rPr lang="en-US" sz="2000" dirty="0">
                <a:latin typeface="Arial" panose="020B0604020202020204" pitchFamily="34" charset="0"/>
                <a:cs typeface="Arial" panose="020B0604020202020204" pitchFamily="34" charset="0"/>
              </a:rPr>
              <a:t> – 30 claimants</a:t>
            </a:r>
          </a:p>
          <a:p>
            <a:pPr marL="342900" indent="-342900">
              <a:buAutoNum type="arabicPeriod"/>
            </a:pPr>
            <a:r>
              <a:rPr lang="en-US" sz="2000" dirty="0">
                <a:latin typeface="Arial" panose="020B0604020202020204" pitchFamily="34" charset="0"/>
                <a:cs typeface="Arial" panose="020B0604020202020204" pitchFamily="34" charset="0"/>
              </a:rPr>
              <a:t>Reference Based Pricing on Proton Pump Inhibitors – Set coverage</a:t>
            </a:r>
            <a:r>
              <a:rPr lang="en-US" sz="2000" dirty="0">
                <a:solidFill>
                  <a:srgbClr val="FF0000"/>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price at 2</a:t>
            </a:r>
            <a:r>
              <a:rPr lang="en-US" sz="2000" baseline="30000" dirty="0">
                <a:latin typeface="Arial" panose="020B0604020202020204" pitchFamily="34" charset="0"/>
                <a:cs typeface="Arial" panose="020B0604020202020204" pitchFamily="34" charset="0"/>
              </a:rPr>
              <a:t>nd</a:t>
            </a:r>
            <a:r>
              <a:rPr lang="en-US" sz="2000" dirty="0">
                <a:latin typeface="Arial" panose="020B0604020202020204" pitchFamily="34" charset="0"/>
                <a:cs typeface="Arial" panose="020B0604020202020204" pitchFamily="34" charset="0"/>
              </a:rPr>
              <a:t> most competitive price level– 6,831 claimants</a:t>
            </a:r>
          </a:p>
          <a:p>
            <a:pPr marL="342900" indent="-342900">
              <a:buAutoNum type="arabicPeriod"/>
            </a:pPr>
            <a:r>
              <a:rPr lang="en-US" sz="2000" dirty="0">
                <a:latin typeface="Arial" panose="020B0604020202020204" pitchFamily="34" charset="0"/>
                <a:cs typeface="Arial" panose="020B0604020202020204" pitchFamily="34" charset="0"/>
              </a:rPr>
              <a:t>Basic Life Waiver of Premium – Transfer control of the reserve/liability from Manulife to OSSTF Benefits ELHT – no member impact</a:t>
            </a:r>
          </a:p>
          <a:p>
            <a:pPr marL="342900" indent="-342900">
              <a:buAutoNum type="arabicPeriod"/>
            </a:pPr>
            <a:r>
              <a:rPr lang="en-US" sz="2000" dirty="0">
                <a:latin typeface="Arial" panose="020B0604020202020204" pitchFamily="34" charset="0"/>
                <a:cs typeface="Arial" panose="020B0604020202020204" pitchFamily="34" charset="0"/>
              </a:rPr>
              <a:t>Member Share – Move the member premium</a:t>
            </a:r>
            <a:r>
              <a:rPr lang="en-US" sz="2000" dirty="0">
                <a:solidFill>
                  <a:srgbClr val="FF0000"/>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share to the true 6% of health &amp; dental benefit costs – all members</a:t>
            </a:r>
          </a:p>
          <a:p>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897948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99DA6-3AA7-AEB3-66E7-07B9B886AFF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13A7AF8-64FE-5953-15B7-7250BD9B11D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11200" y="-19594"/>
            <a:ext cx="13853884" cy="7811588"/>
          </a:xfrm>
          <a:prstGeom prst="rect">
            <a:avLst/>
          </a:prstGeom>
        </p:spPr>
      </p:pic>
      <p:sp>
        <p:nvSpPr>
          <p:cNvPr id="3" name="Title 1">
            <a:extLst>
              <a:ext uri="{FF2B5EF4-FFF2-40B4-BE49-F238E27FC236}">
                <a16:creationId xmlns:a16="http://schemas.microsoft.com/office/drawing/2014/main" id="{81418483-5A98-C0C7-AF8D-538759D0510B}"/>
              </a:ext>
            </a:extLst>
          </p:cNvPr>
          <p:cNvSpPr txBox="1">
            <a:spLocks/>
          </p:cNvSpPr>
          <p:nvPr/>
        </p:nvSpPr>
        <p:spPr>
          <a:xfrm>
            <a:off x="1041400" y="1521492"/>
            <a:ext cx="10915650" cy="612107"/>
          </a:xfrm>
          <a:prstGeom prst="rect">
            <a:avLst/>
          </a:prstGeom>
        </p:spPr>
        <p:txBody>
          <a:bodyPr/>
          <a:lstStyle>
            <a:lvl1pPr>
              <a:defRPr>
                <a:latin typeface="+mj-lt"/>
                <a:ea typeface="+mj-ea"/>
                <a:cs typeface="+mj-cs"/>
              </a:defRPr>
            </a:lvl1pPr>
          </a:lstStyle>
          <a:p>
            <a:r>
              <a:rPr lang="en-US" sz="2400" b="1" kern="0" dirty="0">
                <a:solidFill>
                  <a:sysClr val="windowText" lastClr="000000"/>
                </a:solidFill>
              </a:rPr>
              <a:t>OSSTF </a:t>
            </a:r>
            <a:r>
              <a:rPr lang="en-US" sz="2400" b="1" kern="0" dirty="0"/>
              <a:t>ELHT Benefit Plans </a:t>
            </a:r>
            <a:r>
              <a:rPr lang="en-US" sz="2400" b="1" kern="0" dirty="0">
                <a:solidFill>
                  <a:sysClr val="windowText" lastClr="000000"/>
                </a:solidFill>
              </a:rPr>
              <a:t>– September 1, 2026 Member Premium Contribution Changes</a:t>
            </a:r>
          </a:p>
          <a:p>
            <a:r>
              <a:rPr lang="en-US" sz="2400" b="1" kern="0" dirty="0">
                <a:solidFill>
                  <a:sysClr val="windowText" lastClr="000000"/>
                </a:solidFill>
              </a:rPr>
              <a:t>                             </a:t>
            </a:r>
            <a:r>
              <a:rPr lang="en-US" b="1" kern="0" dirty="0">
                <a:solidFill>
                  <a:sysClr val="windowText" lastClr="000000"/>
                </a:solidFill>
              </a:rPr>
              <a:t>Eligible OSSTF Permanent Contract Teachers and LTOs</a:t>
            </a:r>
            <a:endParaRPr lang="en-US" sz="2400" b="1" dirty="0"/>
          </a:p>
          <a:p>
            <a:endParaRPr lang="en-US" sz="2400" dirty="0"/>
          </a:p>
          <a:p>
            <a:endParaRPr lang="en-CA" sz="2400" b="1" kern="0" dirty="0">
              <a:solidFill>
                <a:sysClr val="windowText" lastClr="000000"/>
              </a:solidFill>
            </a:endParaRPr>
          </a:p>
        </p:txBody>
      </p:sp>
      <p:graphicFrame>
        <p:nvGraphicFramePr>
          <p:cNvPr id="22" name="Object 21">
            <a:extLst>
              <a:ext uri="{FF2B5EF4-FFF2-40B4-BE49-F238E27FC236}">
                <a16:creationId xmlns:a16="http://schemas.microsoft.com/office/drawing/2014/main" id="{D7F86895-7FE0-0E12-5B3F-EBE9D2786762}"/>
              </a:ext>
            </a:extLst>
          </p:cNvPr>
          <p:cNvGraphicFramePr>
            <a:graphicFrameLocks noChangeAspect="1"/>
          </p:cNvGraphicFramePr>
          <p:nvPr>
            <p:extLst>
              <p:ext uri="{D42A27DB-BD31-4B8C-83A1-F6EECF244321}">
                <p14:modId xmlns:p14="http://schemas.microsoft.com/office/powerpoint/2010/main" val="3386185221"/>
              </p:ext>
            </p:extLst>
          </p:nvPr>
        </p:nvGraphicFramePr>
        <p:xfrm>
          <a:off x="1193800" y="2667000"/>
          <a:ext cx="12268200" cy="4953000"/>
        </p:xfrm>
        <a:graphic>
          <a:graphicData uri="http://schemas.openxmlformats.org/presentationml/2006/ole">
            <mc:AlternateContent xmlns:mc="http://schemas.openxmlformats.org/markup-compatibility/2006">
              <mc:Choice xmlns:v="urn:schemas-microsoft-com:vml" Requires="v">
                <p:oleObj name="Document" r:id="rId4" imgW="8242123" imgH="3274980" progId="Word.Document.12">
                  <p:embed/>
                </p:oleObj>
              </mc:Choice>
              <mc:Fallback>
                <p:oleObj name="Document" r:id="rId4" imgW="8242123" imgH="3274980" progId="Word.Document.12">
                  <p:embed/>
                  <p:pic>
                    <p:nvPicPr>
                      <p:cNvPr id="22" name="Object 21">
                        <a:extLst>
                          <a:ext uri="{FF2B5EF4-FFF2-40B4-BE49-F238E27FC236}">
                            <a16:creationId xmlns:a16="http://schemas.microsoft.com/office/drawing/2014/main" id="{D7F86895-7FE0-0E12-5B3F-EBE9D2786762}"/>
                          </a:ext>
                        </a:extLst>
                      </p:cNvPr>
                      <p:cNvPicPr/>
                      <p:nvPr/>
                    </p:nvPicPr>
                    <p:blipFill>
                      <a:blip r:embed="rId5"/>
                      <a:stretch>
                        <a:fillRect/>
                      </a:stretch>
                    </p:blipFill>
                    <p:spPr>
                      <a:xfrm>
                        <a:off x="1193800" y="2667000"/>
                        <a:ext cx="12268200" cy="4953000"/>
                      </a:xfrm>
                      <a:prstGeom prst="rect">
                        <a:avLst/>
                      </a:prstGeom>
                    </p:spPr>
                  </p:pic>
                </p:oleObj>
              </mc:Fallback>
            </mc:AlternateContent>
          </a:graphicData>
        </a:graphic>
      </p:graphicFrame>
    </p:spTree>
    <p:extLst>
      <p:ext uri="{BB962C8B-B14F-4D97-AF65-F5344CB8AC3E}">
        <p14:creationId xmlns:p14="http://schemas.microsoft.com/office/powerpoint/2010/main" val="41688215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E2149-A1D4-FA41-A8F8-5C8F1B05B5B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78DDC1B-F3FF-065F-B109-434E983611F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11200" y="-19594"/>
            <a:ext cx="13853884" cy="7811588"/>
          </a:xfrm>
          <a:prstGeom prst="rect">
            <a:avLst/>
          </a:prstGeom>
        </p:spPr>
      </p:pic>
      <p:sp>
        <p:nvSpPr>
          <p:cNvPr id="3" name="Title 1">
            <a:extLst>
              <a:ext uri="{FF2B5EF4-FFF2-40B4-BE49-F238E27FC236}">
                <a16:creationId xmlns:a16="http://schemas.microsoft.com/office/drawing/2014/main" id="{851D293A-A3A2-F88F-FFAD-23FBF6B57472}"/>
              </a:ext>
            </a:extLst>
          </p:cNvPr>
          <p:cNvSpPr txBox="1">
            <a:spLocks/>
          </p:cNvSpPr>
          <p:nvPr/>
        </p:nvSpPr>
        <p:spPr>
          <a:xfrm>
            <a:off x="1041400" y="1600200"/>
            <a:ext cx="10915650" cy="838200"/>
          </a:xfrm>
          <a:prstGeom prst="rect">
            <a:avLst/>
          </a:prstGeom>
        </p:spPr>
        <p:txBody>
          <a:bodyPr/>
          <a:lstStyle>
            <a:lvl1pPr>
              <a:defRPr>
                <a:latin typeface="+mj-lt"/>
                <a:ea typeface="+mj-ea"/>
                <a:cs typeface="+mj-cs"/>
              </a:defRPr>
            </a:lvl1pPr>
          </a:lstStyle>
          <a:p>
            <a:r>
              <a:rPr lang="en-US" sz="2400" b="1" kern="0" dirty="0">
                <a:solidFill>
                  <a:sysClr val="windowText" lastClr="000000"/>
                </a:solidFill>
              </a:rPr>
              <a:t>OSSTF </a:t>
            </a:r>
            <a:r>
              <a:rPr lang="en-US" sz="2400" b="1" kern="0" dirty="0"/>
              <a:t>ELHT Benefits Plans </a:t>
            </a:r>
            <a:r>
              <a:rPr lang="en-US" sz="2400" b="1" kern="0" dirty="0">
                <a:solidFill>
                  <a:sysClr val="windowText" lastClr="000000"/>
                </a:solidFill>
              </a:rPr>
              <a:t>– September 1, 2026 Member Premium Contribution Changes  </a:t>
            </a:r>
            <a:endParaRPr lang="en-US" b="1" kern="0" dirty="0">
              <a:solidFill>
                <a:sysClr val="windowText" lastClr="000000"/>
              </a:solidFill>
            </a:endParaRPr>
          </a:p>
          <a:p>
            <a:r>
              <a:rPr lang="en-US" sz="2400" b="1" kern="0" dirty="0">
                <a:solidFill>
                  <a:sysClr val="windowText" lastClr="000000"/>
                </a:solidFill>
              </a:rPr>
              <a:t>                             </a:t>
            </a:r>
            <a:r>
              <a:rPr lang="en-US" b="1" kern="0" dirty="0">
                <a:solidFill>
                  <a:sysClr val="windowText" lastClr="000000"/>
                </a:solidFill>
              </a:rPr>
              <a:t>Eligible Permanent Contract Education Workers and LTAs</a:t>
            </a:r>
            <a:endParaRPr lang="en-US" sz="2400" b="1" kern="0" dirty="0">
              <a:solidFill>
                <a:sysClr val="windowText" lastClr="000000"/>
              </a:solidFill>
            </a:endParaRPr>
          </a:p>
          <a:p>
            <a:endParaRPr lang="en-US" sz="2400" b="1" kern="0" dirty="0">
              <a:solidFill>
                <a:sysClr val="windowText" lastClr="000000"/>
              </a:solidFill>
            </a:endParaRPr>
          </a:p>
          <a:p>
            <a:endParaRPr lang="en-US" sz="2400" b="1" kern="0" dirty="0">
              <a:solidFill>
                <a:sysClr val="windowText" lastClr="000000"/>
              </a:solidFill>
            </a:endParaRPr>
          </a:p>
          <a:p>
            <a:endParaRPr lang="en-US" sz="2400" b="1" dirty="0"/>
          </a:p>
          <a:p>
            <a:endParaRPr lang="en-US" sz="2400" dirty="0"/>
          </a:p>
          <a:p>
            <a:endParaRPr lang="en-CA" sz="2400" b="1" kern="0" dirty="0">
              <a:solidFill>
                <a:sysClr val="windowText" lastClr="000000"/>
              </a:solidFill>
            </a:endParaRPr>
          </a:p>
        </p:txBody>
      </p:sp>
      <p:sp>
        <p:nvSpPr>
          <p:cNvPr id="5" name="TextBox 4">
            <a:extLst>
              <a:ext uri="{FF2B5EF4-FFF2-40B4-BE49-F238E27FC236}">
                <a16:creationId xmlns:a16="http://schemas.microsoft.com/office/drawing/2014/main" id="{227CC951-7675-4806-936C-F4127153DD36}"/>
              </a:ext>
            </a:extLst>
          </p:cNvPr>
          <p:cNvSpPr txBox="1"/>
          <p:nvPr/>
        </p:nvSpPr>
        <p:spPr>
          <a:xfrm>
            <a:off x="2032000" y="2593538"/>
            <a:ext cx="7467600" cy="1200329"/>
          </a:xfrm>
          <a:prstGeom prst="rect">
            <a:avLst/>
          </a:prstGeom>
          <a:noFill/>
        </p:spPr>
        <p:txBody>
          <a:bodyPr wrap="square">
            <a:spAutoFit/>
          </a:bodyPr>
          <a:lstStyle/>
          <a:p>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64540640-9F4E-ECA9-4AC2-741FD9D949E9}"/>
              </a:ext>
            </a:extLst>
          </p:cNvPr>
          <p:cNvSpPr txBox="1"/>
          <p:nvPr/>
        </p:nvSpPr>
        <p:spPr>
          <a:xfrm>
            <a:off x="1033124" y="2525956"/>
            <a:ext cx="7263828" cy="868956"/>
          </a:xfrm>
          <a:prstGeom prst="rect">
            <a:avLst/>
          </a:prstGeom>
          <a:noFill/>
        </p:spPr>
        <p:txBody>
          <a:bodyPr wrap="square">
            <a:spAutoFit/>
          </a:bodyPr>
          <a:lstStyle/>
          <a:p>
            <a:pPr>
              <a:lnSpc>
                <a:spcPct val="107000"/>
              </a:lnSpc>
              <a:spcAft>
                <a:spcPts val="800"/>
              </a:spcAft>
              <a:buNone/>
            </a:pPr>
            <a:endParaRPr lang="en-CA" sz="180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buNone/>
            </a:pPr>
            <a:endParaRPr lang="en-CA"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33DA1959-920F-51F3-FFC4-66DFA602DABC}"/>
              </a:ext>
            </a:extLst>
          </p:cNvPr>
          <p:cNvSpPr txBox="1"/>
          <p:nvPr/>
        </p:nvSpPr>
        <p:spPr>
          <a:xfrm>
            <a:off x="1033124" y="3695599"/>
            <a:ext cx="9153702" cy="473976"/>
          </a:xfrm>
          <a:prstGeom prst="rect">
            <a:avLst/>
          </a:prstGeom>
          <a:noFill/>
        </p:spPr>
        <p:txBody>
          <a:bodyPr wrap="square">
            <a:spAutoFit/>
          </a:bodyPr>
          <a:lstStyle/>
          <a:p>
            <a:pPr>
              <a:lnSpc>
                <a:spcPct val="107000"/>
              </a:lnSpc>
              <a:spcAft>
                <a:spcPts val="800"/>
              </a:spcAft>
              <a:buNone/>
            </a:pPr>
            <a:endParaRPr lang="en-CA"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E33CBAC1-7EA5-BFEF-3503-D4DA49EA02A2}"/>
              </a:ext>
            </a:extLst>
          </p:cNvPr>
          <p:cNvPicPr>
            <a:picLocks noChangeAspect="1"/>
          </p:cNvPicPr>
          <p:nvPr/>
        </p:nvPicPr>
        <p:blipFill>
          <a:blip r:embed="rId4"/>
          <a:stretch>
            <a:fillRect/>
          </a:stretch>
        </p:blipFill>
        <p:spPr>
          <a:xfrm>
            <a:off x="1193800" y="2819400"/>
            <a:ext cx="11590676" cy="4724400"/>
          </a:xfrm>
          <a:prstGeom prst="rect">
            <a:avLst/>
          </a:prstGeom>
        </p:spPr>
      </p:pic>
    </p:spTree>
    <p:extLst>
      <p:ext uri="{BB962C8B-B14F-4D97-AF65-F5344CB8AC3E}">
        <p14:creationId xmlns:p14="http://schemas.microsoft.com/office/powerpoint/2010/main" val="25432115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2FBB6-2D24-21BB-3481-AB6FE6E4C87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DC53923-089A-CFBF-3B69-58F7E7492CC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11200" y="-19594"/>
            <a:ext cx="13853884" cy="7811588"/>
          </a:xfrm>
          <a:prstGeom prst="rect">
            <a:avLst/>
          </a:prstGeom>
        </p:spPr>
      </p:pic>
      <p:sp>
        <p:nvSpPr>
          <p:cNvPr id="3" name="Title 1">
            <a:extLst>
              <a:ext uri="{FF2B5EF4-FFF2-40B4-BE49-F238E27FC236}">
                <a16:creationId xmlns:a16="http://schemas.microsoft.com/office/drawing/2014/main" id="{81149859-D219-FFC0-D761-2AD242666213}"/>
              </a:ext>
            </a:extLst>
          </p:cNvPr>
          <p:cNvSpPr txBox="1">
            <a:spLocks/>
          </p:cNvSpPr>
          <p:nvPr/>
        </p:nvSpPr>
        <p:spPr>
          <a:xfrm>
            <a:off x="1041400" y="1600200"/>
            <a:ext cx="10915650" cy="685800"/>
          </a:xfrm>
          <a:prstGeom prst="rect">
            <a:avLst/>
          </a:prstGeom>
        </p:spPr>
        <p:txBody>
          <a:bodyPr/>
          <a:lstStyle>
            <a:lvl1pPr>
              <a:defRPr>
                <a:latin typeface="+mj-lt"/>
                <a:ea typeface="+mj-ea"/>
                <a:cs typeface="+mj-cs"/>
              </a:defRPr>
            </a:lvl1pPr>
          </a:lstStyle>
          <a:p>
            <a:r>
              <a:rPr lang="en-US" sz="2400" b="1" kern="0" dirty="0">
                <a:solidFill>
                  <a:sysClr val="windowText" lastClr="000000"/>
                </a:solidFill>
              </a:rPr>
              <a:t>OSSTF </a:t>
            </a:r>
            <a:r>
              <a:rPr lang="en-US" sz="2400" b="1" kern="0" dirty="0"/>
              <a:t>ELHT Benefits Plans </a:t>
            </a:r>
            <a:r>
              <a:rPr lang="en-US" sz="2400" b="1" kern="0" dirty="0">
                <a:solidFill>
                  <a:sysClr val="windowText" lastClr="000000"/>
                </a:solidFill>
              </a:rPr>
              <a:t>– September 1, 2026 Member Premium Contribution Changes  </a:t>
            </a:r>
          </a:p>
          <a:p>
            <a:endParaRPr lang="en-US" sz="2400" b="1" kern="0" dirty="0">
              <a:solidFill>
                <a:sysClr val="windowText" lastClr="000000"/>
              </a:solidFill>
            </a:endParaRPr>
          </a:p>
          <a:p>
            <a:endParaRPr lang="en-US" sz="2400" b="1" kern="0" dirty="0">
              <a:solidFill>
                <a:sysClr val="windowText" lastClr="000000"/>
              </a:solidFill>
            </a:endParaRPr>
          </a:p>
          <a:p>
            <a:endParaRPr lang="en-US" sz="2400" b="1" dirty="0"/>
          </a:p>
          <a:p>
            <a:endParaRPr lang="en-US" sz="2400" dirty="0"/>
          </a:p>
          <a:p>
            <a:endParaRPr lang="en-CA" sz="2400" b="1" kern="0" dirty="0">
              <a:solidFill>
                <a:sysClr val="windowText" lastClr="000000"/>
              </a:solidFill>
            </a:endParaRPr>
          </a:p>
        </p:txBody>
      </p:sp>
      <p:sp>
        <p:nvSpPr>
          <p:cNvPr id="14" name="TextBox 13">
            <a:extLst>
              <a:ext uri="{FF2B5EF4-FFF2-40B4-BE49-F238E27FC236}">
                <a16:creationId xmlns:a16="http://schemas.microsoft.com/office/drawing/2014/main" id="{A0DC85C4-2EA2-21FB-12D2-56D2EE4E24D6}"/>
              </a:ext>
            </a:extLst>
          </p:cNvPr>
          <p:cNvSpPr txBox="1"/>
          <p:nvPr/>
        </p:nvSpPr>
        <p:spPr>
          <a:xfrm>
            <a:off x="1117600" y="2265452"/>
            <a:ext cx="9153702" cy="3970318"/>
          </a:xfrm>
          <a:prstGeom prst="rect">
            <a:avLst/>
          </a:prstGeom>
          <a:noFill/>
        </p:spPr>
        <p:txBody>
          <a:bodyPr wrap="square">
            <a:spAutoFit/>
          </a:bodyPr>
          <a:lstStyle/>
          <a:p>
            <a:endParaRPr lang="en-CA" b="1" dirty="0"/>
          </a:p>
          <a:p>
            <a:r>
              <a:rPr lang="en-CA" b="1" dirty="0"/>
              <a:t>NOTE:</a:t>
            </a:r>
          </a:p>
          <a:p>
            <a:endParaRPr lang="en-CA" dirty="0"/>
          </a:p>
          <a:p>
            <a:pPr marL="285750" indent="-285750">
              <a:buFont typeface="Arial" panose="020B0604020202020204" pitchFamily="34" charset="0"/>
              <a:buChar char="•"/>
            </a:pPr>
            <a:r>
              <a:rPr lang="en-CA" b="1" dirty="0">
                <a:latin typeface="Arial" panose="020B0604020202020204" pitchFamily="34" charset="0"/>
                <a:cs typeface="Arial" panose="020B0604020202020204" pitchFamily="34" charset="0"/>
              </a:rPr>
              <a:t>In the member premiums contributions charts 0.0 FTE applies to eligible permanent members on personal or unpaid leave, or Long Term Disability claimants who have an active LTD claim for 24 months or longer with an LTD benefit start date of September 1, 2026 or later.  LTD claimants with an LTD benefit start date prior to September 1, 2026 are </a:t>
            </a:r>
            <a:r>
              <a:rPr lang="en-CA" b="1" dirty="0" err="1">
                <a:latin typeface="Arial" panose="020B0604020202020204" pitchFamily="34" charset="0"/>
                <a:cs typeface="Arial" panose="020B0604020202020204" pitchFamily="34" charset="0"/>
              </a:rPr>
              <a:t>legacied</a:t>
            </a:r>
            <a:r>
              <a:rPr lang="en-CA" b="1" dirty="0">
                <a:latin typeface="Arial" panose="020B0604020202020204" pitchFamily="34" charset="0"/>
                <a:cs typeface="Arial" panose="020B0604020202020204" pitchFamily="34" charset="0"/>
              </a:rPr>
              <a:t> at pre-September 1, 2026 member premium contributions.</a:t>
            </a:r>
            <a:r>
              <a:rPr lang="en-CA" dirty="0">
                <a:latin typeface="Arial" panose="020B0604020202020204" pitchFamily="34" charset="0"/>
                <a:cs typeface="Arial" panose="020B0604020202020204" pitchFamily="34" charset="0"/>
              </a:rPr>
              <a:t> </a:t>
            </a:r>
            <a:r>
              <a:rPr lang="en-CA" b="1" dirty="0">
                <a:latin typeface="Arial" panose="020B0604020202020204" pitchFamily="34" charset="0"/>
                <a:cs typeface="Arial" panose="020B0604020202020204" pitchFamily="34" charset="0"/>
              </a:rPr>
              <a:t>Health and dental member share is monthly and includes PST</a:t>
            </a:r>
          </a:p>
          <a:p>
            <a:endParaRPr lang="en-CA" dirty="0"/>
          </a:p>
          <a:p>
            <a:endParaRPr lang="en-CA" dirty="0"/>
          </a:p>
          <a:p>
            <a:endParaRPr lang="en-CA" b="1" dirty="0"/>
          </a:p>
          <a:p>
            <a:endParaRPr lang="en-CA" dirty="0"/>
          </a:p>
        </p:txBody>
      </p:sp>
    </p:spTree>
    <p:extLst>
      <p:ext uri="{BB962C8B-B14F-4D97-AF65-F5344CB8AC3E}">
        <p14:creationId xmlns:p14="http://schemas.microsoft.com/office/powerpoint/2010/main" val="38872809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253A5-27BC-A40E-F57C-AAA52935835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0206915-F612-C321-4F76-2E7B35D8A0A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11200" y="-19594"/>
            <a:ext cx="13853884" cy="7811588"/>
          </a:xfrm>
          <a:prstGeom prst="rect">
            <a:avLst/>
          </a:prstGeom>
        </p:spPr>
      </p:pic>
      <p:sp>
        <p:nvSpPr>
          <p:cNvPr id="3" name="Title 1">
            <a:extLst>
              <a:ext uri="{FF2B5EF4-FFF2-40B4-BE49-F238E27FC236}">
                <a16:creationId xmlns:a16="http://schemas.microsoft.com/office/drawing/2014/main" id="{A0A4DC1C-21CC-D9D5-84AD-07856994A25F}"/>
              </a:ext>
            </a:extLst>
          </p:cNvPr>
          <p:cNvSpPr txBox="1">
            <a:spLocks/>
          </p:cNvSpPr>
          <p:nvPr/>
        </p:nvSpPr>
        <p:spPr>
          <a:xfrm>
            <a:off x="1041400" y="1600200"/>
            <a:ext cx="10915650" cy="685800"/>
          </a:xfrm>
          <a:prstGeom prst="rect">
            <a:avLst/>
          </a:prstGeom>
        </p:spPr>
        <p:txBody>
          <a:bodyPr/>
          <a:lstStyle>
            <a:lvl1pPr>
              <a:defRPr>
                <a:latin typeface="+mj-lt"/>
                <a:ea typeface="+mj-ea"/>
                <a:cs typeface="+mj-cs"/>
              </a:defRPr>
            </a:lvl1pPr>
          </a:lstStyle>
          <a:p>
            <a:r>
              <a:rPr lang="en-US" sz="2400" b="1" kern="0" dirty="0">
                <a:solidFill>
                  <a:sysClr val="windowText" lastClr="000000"/>
                </a:solidFill>
              </a:rPr>
              <a:t>OSSTF </a:t>
            </a:r>
            <a:r>
              <a:rPr lang="en-US" sz="2400" b="1" kern="0" dirty="0"/>
              <a:t>ELHT Benefits Plans </a:t>
            </a:r>
            <a:r>
              <a:rPr lang="en-US" sz="2400" b="1" kern="0" dirty="0">
                <a:solidFill>
                  <a:sysClr val="windowText" lastClr="000000"/>
                </a:solidFill>
              </a:rPr>
              <a:t>– Resource Material Available to members</a:t>
            </a:r>
          </a:p>
          <a:p>
            <a:endParaRPr lang="en-US" sz="2400" b="1" kern="0" dirty="0">
              <a:solidFill>
                <a:sysClr val="windowText" lastClr="000000"/>
              </a:solidFill>
            </a:endParaRPr>
          </a:p>
          <a:p>
            <a:endParaRPr lang="en-US" sz="2400" b="1" dirty="0"/>
          </a:p>
          <a:p>
            <a:endParaRPr lang="en-US" sz="2400" dirty="0"/>
          </a:p>
          <a:p>
            <a:endParaRPr lang="en-CA" sz="2400" b="1" kern="0" dirty="0">
              <a:solidFill>
                <a:sysClr val="windowText" lastClr="000000"/>
              </a:solidFill>
            </a:endParaRPr>
          </a:p>
        </p:txBody>
      </p:sp>
      <p:sp>
        <p:nvSpPr>
          <p:cNvPr id="14" name="TextBox 13">
            <a:extLst>
              <a:ext uri="{FF2B5EF4-FFF2-40B4-BE49-F238E27FC236}">
                <a16:creationId xmlns:a16="http://schemas.microsoft.com/office/drawing/2014/main" id="{C303D961-5F0E-7576-FFDF-70C07F061C1C}"/>
              </a:ext>
            </a:extLst>
          </p:cNvPr>
          <p:cNvSpPr txBox="1"/>
          <p:nvPr/>
        </p:nvSpPr>
        <p:spPr>
          <a:xfrm>
            <a:off x="1117600" y="2265452"/>
            <a:ext cx="9153702" cy="5078313"/>
          </a:xfrm>
          <a:prstGeom prst="rect">
            <a:avLst/>
          </a:prstGeom>
          <a:noFill/>
        </p:spPr>
        <p:txBody>
          <a:bodyPr wrap="square">
            <a:spAutoFit/>
          </a:bodyPr>
          <a:lstStyle/>
          <a:p>
            <a:r>
              <a:rPr lang="en-CA" dirty="0">
                <a:latin typeface="Arial" panose="020B0604020202020204" pitchFamily="34" charset="0"/>
                <a:cs typeface="Arial" panose="020B0604020202020204" pitchFamily="34" charset="0"/>
              </a:rPr>
              <a:t>For more information visit the OSSTF ELHT</a:t>
            </a:r>
            <a:r>
              <a:rPr lang="en-CA" dirty="0">
                <a:solidFill>
                  <a:srgbClr val="FF0000"/>
                </a:solidFill>
                <a:latin typeface="Arial" panose="020B0604020202020204" pitchFamily="34" charset="0"/>
                <a:cs typeface="Arial" panose="020B0604020202020204" pitchFamily="34" charset="0"/>
              </a:rPr>
              <a:t> </a:t>
            </a:r>
            <a:r>
              <a:rPr lang="en-CA" dirty="0">
                <a:latin typeface="Arial" panose="020B0604020202020204" pitchFamily="34" charset="0"/>
                <a:cs typeface="Arial" panose="020B0604020202020204" pitchFamily="34" charset="0"/>
              </a:rPr>
              <a:t>Benefits website </a:t>
            </a:r>
            <a:r>
              <a:rPr lang="en-CA" u="sng" dirty="0">
                <a:solidFill>
                  <a:schemeClr val="accent1"/>
                </a:solidFill>
                <a:hlinkClick r:id="rId4">
                  <a:extLst>
                    <a:ext uri="{A12FA001-AC4F-418D-AE19-62706E023703}">
                      <ahyp:hlinkClr xmlns:ahyp="http://schemas.microsoft.com/office/drawing/2018/hyperlinkcolor" val="tx"/>
                    </a:ext>
                  </a:extLst>
                </a:hlinkClick>
              </a:rPr>
              <a:t>OSSTF Benefits</a:t>
            </a:r>
            <a:r>
              <a:rPr lang="en-CA" u="sng" dirty="0">
                <a:solidFill>
                  <a:schemeClr val="accent1"/>
                </a:solidFill>
                <a:latin typeface="Arial" panose="020B0604020202020204" pitchFamily="34" charset="0"/>
                <a:cs typeface="Arial" panose="020B0604020202020204" pitchFamily="34" charset="0"/>
              </a:rPr>
              <a:t> </a:t>
            </a:r>
            <a:r>
              <a:rPr lang="en-CA" dirty="0">
                <a:solidFill>
                  <a:schemeClr val="accent1"/>
                </a:solidFill>
                <a:latin typeface="Arial" panose="020B0604020202020204" pitchFamily="34" charset="0"/>
                <a:cs typeface="Arial" panose="020B0604020202020204" pitchFamily="34" charset="0"/>
              </a:rPr>
              <a:t> </a:t>
            </a:r>
          </a:p>
          <a:p>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Benefits at a Glance </a:t>
            </a:r>
            <a:r>
              <a:rPr lang="en-CA" dirty="0">
                <a:solidFill>
                  <a:schemeClr val="tx2"/>
                </a:solidFill>
                <a:hlinkClick r:id="rId5">
                  <a:extLst>
                    <a:ext uri="{A12FA001-AC4F-418D-AE19-62706E023703}">
                      <ahyp:hlinkClr xmlns:ahyp="http://schemas.microsoft.com/office/drawing/2018/hyperlinkcolor" val="tx"/>
                    </a:ext>
                  </a:extLst>
                </a:hlinkClick>
              </a:rPr>
              <a:t>OSST-ELHT-BAAG-Sept.-2026</a:t>
            </a:r>
            <a:endParaRPr lang="en-CA" dirty="0">
              <a:solidFill>
                <a:schemeClr val="accent1"/>
              </a:solidFill>
              <a:latin typeface="Arial" panose="020B0604020202020204" pitchFamily="34" charset="0"/>
              <a:cs typeface="Arial" panose="020B0604020202020204" pitchFamily="34" charset="0"/>
            </a:endParaRPr>
          </a:p>
          <a:p>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FAQ section </a:t>
            </a:r>
            <a:r>
              <a:rPr lang="en-CA" u="sng" dirty="0">
                <a:solidFill>
                  <a:schemeClr val="accent1"/>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FAQs - OSSTF Benefits</a:t>
            </a:r>
            <a:r>
              <a:rPr lang="en-CA" dirty="0">
                <a:solidFill>
                  <a:schemeClr val="accent1"/>
                </a:solidFill>
                <a:latin typeface="Arial" panose="020B0604020202020204" pitchFamily="34" charset="0"/>
                <a:cs typeface="Arial" panose="020B0604020202020204" pitchFamily="34" charset="0"/>
              </a:rPr>
              <a:t> </a:t>
            </a:r>
          </a:p>
          <a:p>
            <a:endParaRPr lang="en-CA" dirty="0">
              <a:solidFill>
                <a:schemeClr val="tx2"/>
              </a:solidFill>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Resource section</a:t>
            </a:r>
            <a:r>
              <a:rPr lang="en-US" u="sng" dirty="0">
                <a:solidFill>
                  <a:srgbClr val="FFFFFF"/>
                </a:solidFill>
                <a:hlinkClick r:id="rId7">
                  <a:extLst>
                    <a:ext uri="{A12FA001-AC4F-418D-AE19-62706E023703}">
                      <ahyp:hlinkClr xmlns:ahyp="http://schemas.microsoft.com/office/drawing/2018/hyperlinkcolor" val="tx"/>
                    </a:ext>
                  </a:extLst>
                </a:hlinkClick>
              </a:rPr>
              <a:t>F </a:t>
            </a:r>
            <a:r>
              <a:rPr lang="en-US" u="sng" dirty="0">
                <a:solidFill>
                  <a:schemeClr val="accent1"/>
                </a:solidFill>
                <a:hlinkClick r:id="rId7">
                  <a:extLst>
                    <a:ext uri="{A12FA001-AC4F-418D-AE19-62706E023703}">
                      <ahyp:hlinkClr xmlns:ahyp="http://schemas.microsoft.com/office/drawing/2018/hyperlinkcolor" val="tx"/>
                    </a:ext>
                  </a:extLst>
                </a:hlinkClick>
              </a:rPr>
              <a:t>Benefits Resources Archive - OSSTF Benefits</a:t>
            </a:r>
            <a:endParaRPr lang="en-CA" dirty="0">
              <a:solidFill>
                <a:schemeClr val="accent1"/>
              </a:solidFill>
              <a:latin typeface="Arial" panose="020B0604020202020204" pitchFamily="34" charset="0"/>
              <a:cs typeface="Arial" panose="020B0604020202020204" pitchFamily="34" charset="0"/>
            </a:endParaRPr>
          </a:p>
          <a:p>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News Section </a:t>
            </a:r>
            <a:r>
              <a:rPr lang="en-CA" dirty="0"/>
              <a:t> </a:t>
            </a:r>
            <a:r>
              <a:rPr lang="en-CA" u="sng" dirty="0">
                <a:solidFill>
                  <a:schemeClr val="accent1"/>
                </a:solidFill>
                <a:hlinkClick r:id="rId8">
                  <a:extLst>
                    <a:ext uri="{A12FA001-AC4F-418D-AE19-62706E023703}">
                      <ahyp:hlinkClr xmlns:ahyp="http://schemas.microsoft.com/office/drawing/2018/hyperlinkcolor" val="tx"/>
                    </a:ext>
                  </a:extLst>
                </a:hlinkClick>
              </a:rPr>
              <a:t>News - OSSTF Benefits </a:t>
            </a:r>
            <a:r>
              <a:rPr lang="en-CA" u="sng" dirty="0">
                <a:solidFill>
                  <a:schemeClr val="accent1"/>
                </a:solidFill>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News </a:t>
            </a:r>
            <a:r>
              <a:rPr lang="en-CA" u="sng" dirty="0">
                <a:solidFill>
                  <a:srgbClr val="FFFFFF"/>
                </a:solidFill>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OSSTF Benefits</a:t>
            </a:r>
            <a:endParaRPr lang="en-CA" dirty="0">
              <a:latin typeface="Arial" panose="020B0604020202020204" pitchFamily="34" charset="0"/>
              <a:cs typeface="Arial" panose="020B0604020202020204" pitchFamily="34" charset="0"/>
            </a:endParaRPr>
          </a:p>
          <a:p>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Also, through the OTIP login </a:t>
            </a:r>
            <a:r>
              <a:rPr lang="en-CA" u="sng" dirty="0" err="1">
                <a:solidFill>
                  <a:schemeClr val="accent1"/>
                </a:solidFill>
                <a:hlinkClick r:id="rId9">
                  <a:extLst>
                    <a:ext uri="{A12FA001-AC4F-418D-AE19-62706E023703}">
                      <ahyp:hlinkClr xmlns:ahyp="http://schemas.microsoft.com/office/drawing/2018/hyperlinkcolor" val="tx"/>
                    </a:ext>
                  </a:extLst>
                </a:hlinkClick>
              </a:rPr>
              <a:t>Login</a:t>
            </a:r>
            <a:r>
              <a:rPr lang="en-CA" u="sng" dirty="0">
                <a:solidFill>
                  <a:schemeClr val="accent1"/>
                </a:solidFill>
                <a:hlinkClick r:id="rId9">
                  <a:extLst>
                    <a:ext uri="{A12FA001-AC4F-418D-AE19-62706E023703}">
                      <ahyp:hlinkClr xmlns:ahyp="http://schemas.microsoft.com/office/drawing/2018/hyperlinkcolor" val="tx"/>
                    </a:ext>
                  </a:extLst>
                </a:hlinkClick>
              </a:rPr>
              <a:t> | OTIP RAEO</a:t>
            </a:r>
            <a:r>
              <a:rPr lang="en-CA" dirty="0">
                <a:solidFill>
                  <a:schemeClr val="accent1"/>
                </a:solidFill>
                <a:latin typeface="Arial" panose="020B0604020202020204" pitchFamily="34" charset="0"/>
                <a:cs typeface="Arial" panose="020B0604020202020204" pitchFamily="34" charset="0"/>
              </a:rPr>
              <a:t> </a:t>
            </a:r>
            <a:r>
              <a:rPr lang="en-CA" dirty="0">
                <a:latin typeface="Arial" panose="020B0604020202020204" pitchFamily="34" charset="0"/>
                <a:cs typeface="Arial" panose="020B0604020202020204" pitchFamily="34" charset="0"/>
              </a:rPr>
              <a:t>members can access:</a:t>
            </a:r>
          </a:p>
          <a:p>
            <a:r>
              <a:rPr lang="en-CA" dirty="0">
                <a:latin typeface="Arial" panose="020B0604020202020204" pitchFamily="34" charset="0"/>
                <a:cs typeface="Arial" panose="020B0604020202020204" pitchFamily="34" charset="0"/>
              </a:rPr>
              <a:t> </a:t>
            </a:r>
            <a:r>
              <a:rPr lang="en-CA" u="sng" dirty="0">
                <a:latin typeface="Arial" panose="020B0604020202020204" pitchFamily="34" charset="0"/>
                <a:cs typeface="Arial" panose="020B0604020202020204" pitchFamily="34" charset="0"/>
                <a:hlinkClick r:id="rId9"/>
              </a:rPr>
              <a:t>Login | OTIP RAEO</a:t>
            </a:r>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OTIP Help center includes FAQs on many topics </a:t>
            </a:r>
            <a:r>
              <a:rPr lang="en-CA" dirty="0">
                <a:solidFill>
                  <a:schemeClr val="tx2">
                    <a:lumMod val="60000"/>
                    <a:lumOff val="40000"/>
                  </a:schemeClr>
                </a:solidFill>
                <a:hlinkClick r:id="rId10">
                  <a:extLst>
                    <a:ext uri="{A12FA001-AC4F-418D-AE19-62706E023703}">
                      <ahyp:hlinkClr xmlns:ahyp="http://schemas.microsoft.com/office/drawing/2018/hyperlinkcolor" val="tx"/>
                    </a:ext>
                  </a:extLst>
                </a:hlinkClick>
              </a:rPr>
              <a:t>Help centre | OTIP RAEO</a:t>
            </a:r>
            <a:endParaRPr lang="en-CA" dirty="0">
              <a:solidFill>
                <a:schemeClr val="tx2">
                  <a:lumMod val="60000"/>
                  <a:lumOff val="40000"/>
                </a:schemeClr>
              </a:solidFill>
              <a:latin typeface="Arial" panose="020B0604020202020204" pitchFamily="34" charset="0"/>
              <a:cs typeface="Arial" panose="020B0604020202020204" pitchFamily="34" charset="0"/>
            </a:endParaRPr>
          </a:p>
          <a:p>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OTIP News and Updates </a:t>
            </a:r>
            <a:r>
              <a:rPr lang="en-CA" dirty="0">
                <a:solidFill>
                  <a:schemeClr val="tx2">
                    <a:lumMod val="60000"/>
                    <a:lumOff val="40000"/>
                  </a:schemeClr>
                </a:solidFill>
                <a:hlinkClick r:id="rId11">
                  <a:extLst>
                    <a:ext uri="{A12FA001-AC4F-418D-AE19-62706E023703}">
                      <ahyp:hlinkClr xmlns:ahyp="http://schemas.microsoft.com/office/drawing/2018/hyperlinkcolor" val="tx"/>
                    </a:ext>
                  </a:extLst>
                </a:hlinkClick>
              </a:rPr>
              <a:t>News and updates | OTIP RAEO</a:t>
            </a:r>
            <a:endParaRPr lang="en-CA" dirty="0">
              <a:solidFill>
                <a:schemeClr val="tx2">
                  <a:lumMod val="60000"/>
                  <a:lumOff val="40000"/>
                </a:schemeClr>
              </a:solidFill>
              <a:latin typeface="Arial" panose="020B0604020202020204" pitchFamily="34" charset="0"/>
              <a:cs typeface="Arial" panose="020B0604020202020204" pitchFamily="34" charset="0"/>
            </a:endParaRPr>
          </a:p>
          <a:p>
            <a:endParaRPr lang="en-CA" dirty="0"/>
          </a:p>
          <a:p>
            <a:endParaRPr lang="en-CA" b="1" dirty="0"/>
          </a:p>
          <a:p>
            <a:endParaRPr lang="en-CA" dirty="0"/>
          </a:p>
        </p:txBody>
      </p:sp>
    </p:spTree>
    <p:extLst>
      <p:ext uri="{BB962C8B-B14F-4D97-AF65-F5344CB8AC3E}">
        <p14:creationId xmlns:p14="http://schemas.microsoft.com/office/powerpoint/2010/main" val="38064239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099E6-8421-2C09-AA23-48B057BFACF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45F6907-D4FD-33EF-29C4-2027C0789F2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11200" y="-19594"/>
            <a:ext cx="13853884" cy="7811588"/>
          </a:xfrm>
          <a:prstGeom prst="rect">
            <a:avLst/>
          </a:prstGeom>
        </p:spPr>
      </p:pic>
      <p:sp>
        <p:nvSpPr>
          <p:cNvPr id="3" name="Title 1">
            <a:extLst>
              <a:ext uri="{FF2B5EF4-FFF2-40B4-BE49-F238E27FC236}">
                <a16:creationId xmlns:a16="http://schemas.microsoft.com/office/drawing/2014/main" id="{E49E9D90-BAE5-BEF4-D7E4-60D3367E203B}"/>
              </a:ext>
            </a:extLst>
          </p:cNvPr>
          <p:cNvSpPr txBox="1">
            <a:spLocks/>
          </p:cNvSpPr>
          <p:nvPr/>
        </p:nvSpPr>
        <p:spPr>
          <a:xfrm>
            <a:off x="1041400" y="1600200"/>
            <a:ext cx="10915650" cy="685800"/>
          </a:xfrm>
          <a:prstGeom prst="rect">
            <a:avLst/>
          </a:prstGeom>
        </p:spPr>
        <p:txBody>
          <a:bodyPr/>
          <a:lstStyle>
            <a:lvl1pPr>
              <a:defRPr>
                <a:latin typeface="+mj-lt"/>
                <a:ea typeface="+mj-ea"/>
                <a:cs typeface="+mj-cs"/>
              </a:defRPr>
            </a:lvl1pPr>
          </a:lstStyle>
          <a:p>
            <a:r>
              <a:rPr lang="en-US" sz="2400" b="1" kern="0" dirty="0">
                <a:solidFill>
                  <a:sysClr val="windowText" lastClr="000000"/>
                </a:solidFill>
              </a:rPr>
              <a:t>OSSTF</a:t>
            </a:r>
            <a:r>
              <a:rPr lang="en-US" sz="2400" b="1" kern="0" dirty="0"/>
              <a:t> ELHT </a:t>
            </a:r>
            <a:r>
              <a:rPr lang="en-US" sz="2400" b="1" kern="0" dirty="0">
                <a:solidFill>
                  <a:sysClr val="windowText" lastClr="000000"/>
                </a:solidFill>
              </a:rPr>
              <a:t>Benefit</a:t>
            </a:r>
            <a:r>
              <a:rPr lang="en-US" sz="2400" b="1" kern="0" dirty="0"/>
              <a:t> Plans </a:t>
            </a:r>
            <a:r>
              <a:rPr lang="en-US" sz="2400" b="1" kern="0" dirty="0">
                <a:solidFill>
                  <a:sysClr val="windowText" lastClr="000000"/>
                </a:solidFill>
              </a:rPr>
              <a:t>– Resource Material Available to Members</a:t>
            </a:r>
          </a:p>
          <a:p>
            <a:endParaRPr lang="en-US" sz="2400" b="1" kern="0" dirty="0">
              <a:solidFill>
                <a:sysClr val="windowText" lastClr="000000"/>
              </a:solidFill>
            </a:endParaRPr>
          </a:p>
          <a:p>
            <a:endParaRPr lang="en-US" sz="2400" b="1" dirty="0"/>
          </a:p>
          <a:p>
            <a:endParaRPr lang="en-US" sz="2400" dirty="0"/>
          </a:p>
          <a:p>
            <a:endParaRPr lang="en-CA" sz="2400" b="1" kern="0" dirty="0">
              <a:solidFill>
                <a:sysClr val="windowText" lastClr="000000"/>
              </a:solidFill>
            </a:endParaRPr>
          </a:p>
        </p:txBody>
      </p:sp>
      <p:sp>
        <p:nvSpPr>
          <p:cNvPr id="14" name="TextBox 13">
            <a:extLst>
              <a:ext uri="{FF2B5EF4-FFF2-40B4-BE49-F238E27FC236}">
                <a16:creationId xmlns:a16="http://schemas.microsoft.com/office/drawing/2014/main" id="{86EF51D9-5421-2068-0C8C-53AF3273E03C}"/>
              </a:ext>
            </a:extLst>
          </p:cNvPr>
          <p:cNvSpPr txBox="1"/>
          <p:nvPr/>
        </p:nvSpPr>
        <p:spPr>
          <a:xfrm>
            <a:off x="1117600" y="2265452"/>
            <a:ext cx="9153702" cy="5078313"/>
          </a:xfrm>
          <a:prstGeom prst="rect">
            <a:avLst/>
          </a:prstGeom>
          <a:noFill/>
        </p:spPr>
        <p:txBody>
          <a:bodyPr wrap="square">
            <a:spAutoFit/>
          </a:bodyPr>
          <a:lstStyle/>
          <a:p>
            <a:r>
              <a:rPr lang="en-CA" b="1" dirty="0">
                <a:latin typeface="Arial" panose="020B0604020202020204" pitchFamily="34" charset="0"/>
                <a:cs typeface="Arial" panose="020B0604020202020204" pitchFamily="34" charset="0"/>
              </a:rPr>
              <a:t>Need Help?</a:t>
            </a:r>
            <a:endParaRPr lang="en-CA" dirty="0">
              <a:latin typeface="Arial" panose="020B0604020202020204" pitchFamily="34" charset="0"/>
              <a:cs typeface="Arial" panose="020B0604020202020204" pitchFamily="34" charset="0"/>
            </a:endParaRPr>
          </a:p>
          <a:p>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Details regarding plan design and coverage can be found in the benefits booklet which is available to members through their OTIP my Member account.</a:t>
            </a:r>
            <a:r>
              <a:rPr lang="en-CA" b="1" dirty="0">
                <a:latin typeface="Arial" panose="020B0604020202020204" pitchFamily="34" charset="0"/>
                <a:cs typeface="Arial" panose="020B0604020202020204" pitchFamily="34" charset="0"/>
              </a:rPr>
              <a:t> </a:t>
            </a:r>
          </a:p>
          <a:p>
            <a:r>
              <a:rPr lang="en-CA" b="1" dirty="0">
                <a:latin typeface="Arial" panose="020B0604020202020204" pitchFamily="34" charset="0"/>
                <a:cs typeface="Arial" panose="020B0604020202020204" pitchFamily="34" charset="0"/>
              </a:rPr>
              <a:t> </a:t>
            </a:r>
            <a:endParaRPr lang="en-CA" dirty="0">
              <a:latin typeface="Arial" panose="020B0604020202020204" pitchFamily="34" charset="0"/>
              <a:cs typeface="Arial" panose="020B0604020202020204" pitchFamily="34" charset="0"/>
            </a:endParaRPr>
          </a:p>
          <a:p>
            <a:pPr lvl="0"/>
            <a:r>
              <a:rPr lang="en-CA" dirty="0">
                <a:latin typeface="Arial" panose="020B0604020202020204" pitchFamily="34" charset="0"/>
                <a:cs typeface="Arial" panose="020B0604020202020204" pitchFamily="34" charset="0"/>
              </a:rPr>
              <a:t>1). After logging in to My Member Account, click on your Group Benefits plan.</a:t>
            </a:r>
            <a:endParaRPr lang="en-CA" dirty="0"/>
          </a:p>
          <a:p>
            <a:pPr lvl="0"/>
            <a:r>
              <a:rPr lang="en-CA" dirty="0">
                <a:latin typeface="Arial" panose="020B0604020202020204" pitchFamily="34" charset="0"/>
                <a:cs typeface="Arial" panose="020B0604020202020204" pitchFamily="34" charset="0"/>
              </a:rPr>
              <a:t>2). Click </a:t>
            </a:r>
            <a:r>
              <a:rPr lang="en-CA" b="1" dirty="0">
                <a:latin typeface="Arial" panose="020B0604020202020204" pitchFamily="34" charset="0"/>
                <a:cs typeface="Arial" panose="020B0604020202020204" pitchFamily="34" charset="0"/>
              </a:rPr>
              <a:t>View my benefits booklet</a:t>
            </a:r>
            <a:r>
              <a:rPr lang="en-CA" dirty="0">
                <a:latin typeface="Arial" panose="020B0604020202020204" pitchFamily="34" charset="0"/>
                <a:cs typeface="Arial" panose="020B0604020202020204" pitchFamily="34" charset="0"/>
              </a:rPr>
              <a:t> </a:t>
            </a:r>
          </a:p>
          <a:p>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Questions about coverage, enrolment, benefit selections or claims processing can also be directed to an OTIP Benefits Service Representative by calling 1-866-783-6847 or via chat or email through their OTIP My Member Account</a:t>
            </a:r>
          </a:p>
          <a:p>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Questions may also be submitted to </a:t>
            </a:r>
            <a:r>
              <a:rPr lang="en-CA" u="sng" dirty="0">
                <a:solidFill>
                  <a:schemeClr val="accent1"/>
                </a:solidFill>
                <a:hlinkClick r:id="rId4">
                  <a:extLst>
                    <a:ext uri="{A12FA001-AC4F-418D-AE19-62706E023703}">
                      <ahyp:hlinkClr xmlns:ahyp="http://schemas.microsoft.com/office/drawing/2018/hyperlinkcolor" val="tx"/>
                    </a:ext>
                  </a:extLst>
                </a:hlinkClick>
              </a:rPr>
              <a:t>comments@osstfbenefits.ca</a:t>
            </a:r>
            <a:r>
              <a:rPr lang="en-CA" dirty="0">
                <a:solidFill>
                  <a:schemeClr val="accent1"/>
                </a:solidFill>
              </a:rPr>
              <a:t> </a:t>
            </a:r>
            <a:r>
              <a:rPr lang="en-CA" dirty="0">
                <a:latin typeface="Arial" panose="020B0604020202020204" pitchFamily="34" charset="0"/>
                <a:cs typeface="Arial" panose="020B0604020202020204" pitchFamily="34" charset="0"/>
              </a:rPr>
              <a:t>through the comment section of the OSSTF Benefits Website. Submitted questions are reviewed frequently and responded to by either the Director or Executive Director</a:t>
            </a:r>
          </a:p>
          <a:p>
            <a:endParaRPr lang="en-CA" dirty="0"/>
          </a:p>
          <a:p>
            <a:endParaRPr lang="en-CA" b="1" dirty="0"/>
          </a:p>
          <a:p>
            <a:endParaRPr lang="en-CA" dirty="0"/>
          </a:p>
        </p:txBody>
      </p:sp>
    </p:spTree>
    <p:extLst>
      <p:ext uri="{BB962C8B-B14F-4D97-AF65-F5344CB8AC3E}">
        <p14:creationId xmlns:p14="http://schemas.microsoft.com/office/powerpoint/2010/main" val="10554590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FB6C8-E9F4-6FD0-427A-65130B8B310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0671D50-F140-D2A8-79AA-D631789BD35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11200" y="-19594"/>
            <a:ext cx="13853884" cy="7811588"/>
          </a:xfrm>
          <a:prstGeom prst="rect">
            <a:avLst/>
          </a:prstGeom>
        </p:spPr>
      </p:pic>
      <p:sp>
        <p:nvSpPr>
          <p:cNvPr id="3" name="Title 1">
            <a:extLst>
              <a:ext uri="{FF2B5EF4-FFF2-40B4-BE49-F238E27FC236}">
                <a16:creationId xmlns:a16="http://schemas.microsoft.com/office/drawing/2014/main" id="{E79F0565-3307-07C2-081F-905866E55DAF}"/>
              </a:ext>
            </a:extLst>
          </p:cNvPr>
          <p:cNvSpPr txBox="1">
            <a:spLocks/>
          </p:cNvSpPr>
          <p:nvPr/>
        </p:nvSpPr>
        <p:spPr>
          <a:xfrm>
            <a:off x="1041400" y="1600200"/>
            <a:ext cx="10915650" cy="685800"/>
          </a:xfrm>
          <a:prstGeom prst="rect">
            <a:avLst/>
          </a:prstGeom>
        </p:spPr>
        <p:txBody>
          <a:bodyPr/>
          <a:lstStyle>
            <a:lvl1pPr>
              <a:defRPr>
                <a:latin typeface="+mj-lt"/>
                <a:ea typeface="+mj-ea"/>
                <a:cs typeface="+mj-cs"/>
              </a:defRPr>
            </a:lvl1pPr>
          </a:lstStyle>
          <a:p>
            <a:r>
              <a:rPr lang="en-US" sz="2400" b="1" kern="0" dirty="0">
                <a:solidFill>
                  <a:sysClr val="windowText" lastClr="000000"/>
                </a:solidFill>
              </a:rPr>
              <a:t>OSSTF </a:t>
            </a:r>
            <a:r>
              <a:rPr lang="en-US" sz="2400" b="1" kern="0" dirty="0"/>
              <a:t>ELHT Benefit Plans </a:t>
            </a:r>
            <a:r>
              <a:rPr lang="en-US" sz="2400" b="1" kern="0" dirty="0">
                <a:solidFill>
                  <a:sysClr val="windowText" lastClr="000000"/>
                </a:solidFill>
              </a:rPr>
              <a:t>– Resource Material Available to members</a:t>
            </a:r>
          </a:p>
          <a:p>
            <a:endParaRPr lang="en-US" sz="2400" b="1" kern="0" dirty="0">
              <a:solidFill>
                <a:sysClr val="windowText" lastClr="000000"/>
              </a:solidFill>
            </a:endParaRPr>
          </a:p>
          <a:p>
            <a:endParaRPr lang="en-US" sz="2400" b="1" dirty="0"/>
          </a:p>
          <a:p>
            <a:endParaRPr lang="en-US" sz="2400" dirty="0"/>
          </a:p>
          <a:p>
            <a:endParaRPr lang="en-CA" sz="2400" b="1" kern="0" dirty="0">
              <a:solidFill>
                <a:sysClr val="windowText" lastClr="000000"/>
              </a:solidFill>
            </a:endParaRPr>
          </a:p>
        </p:txBody>
      </p:sp>
      <p:sp>
        <p:nvSpPr>
          <p:cNvPr id="14" name="TextBox 13">
            <a:extLst>
              <a:ext uri="{FF2B5EF4-FFF2-40B4-BE49-F238E27FC236}">
                <a16:creationId xmlns:a16="http://schemas.microsoft.com/office/drawing/2014/main" id="{280ABFCE-C35A-8918-6BB9-562AFCA0AF22}"/>
              </a:ext>
            </a:extLst>
          </p:cNvPr>
          <p:cNvSpPr txBox="1"/>
          <p:nvPr/>
        </p:nvSpPr>
        <p:spPr>
          <a:xfrm>
            <a:off x="1117600" y="2265452"/>
            <a:ext cx="9153702" cy="4247317"/>
          </a:xfrm>
          <a:prstGeom prst="rect">
            <a:avLst/>
          </a:prstGeom>
          <a:noFill/>
        </p:spPr>
        <p:txBody>
          <a:bodyPr wrap="square">
            <a:spAutoFit/>
          </a:bodyPr>
          <a:lstStyle/>
          <a:p>
            <a:r>
              <a:rPr lang="en-CA" b="1" dirty="0">
                <a:latin typeface="Arial" panose="020B0604020202020204" pitchFamily="34" charset="0"/>
                <a:cs typeface="Arial" panose="020B0604020202020204" pitchFamily="34" charset="0"/>
              </a:rPr>
              <a:t>Need Help?</a:t>
            </a:r>
            <a:endParaRPr lang="en-CA" dirty="0">
              <a:latin typeface="Arial" panose="020B0604020202020204" pitchFamily="34" charset="0"/>
              <a:cs typeface="Arial" panose="020B0604020202020204" pitchFamily="34" charset="0"/>
            </a:endParaRPr>
          </a:p>
          <a:p>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For assistance with more difficult benefit issues local leaders are invited to contact the OSSTF ELHT</a:t>
            </a:r>
            <a:r>
              <a:rPr lang="en-CA" dirty="0">
                <a:solidFill>
                  <a:srgbClr val="FF0000"/>
                </a:solidFill>
                <a:latin typeface="Arial" panose="020B0604020202020204" pitchFamily="34" charset="0"/>
                <a:cs typeface="Arial" panose="020B0604020202020204" pitchFamily="34" charset="0"/>
              </a:rPr>
              <a:t> </a:t>
            </a:r>
            <a:r>
              <a:rPr lang="en-CA" dirty="0">
                <a:latin typeface="Arial" panose="020B0604020202020204" pitchFamily="34" charset="0"/>
                <a:cs typeface="Arial" panose="020B0604020202020204" pitchFamily="34" charset="0"/>
              </a:rPr>
              <a:t>Benefits staff directly at:</a:t>
            </a:r>
          </a:p>
          <a:p>
            <a:endParaRPr lang="en-CA" dirty="0">
              <a:latin typeface="Arial" panose="020B0604020202020204" pitchFamily="34" charset="0"/>
              <a:cs typeface="Arial" panose="020B0604020202020204" pitchFamily="34" charset="0"/>
            </a:endParaRPr>
          </a:p>
          <a:p>
            <a:r>
              <a:rPr lang="en-CA" b="1" dirty="0">
                <a:latin typeface="Arial" panose="020B0604020202020204" pitchFamily="34" charset="0"/>
                <a:cs typeface="Arial" panose="020B0604020202020204" pitchFamily="34" charset="0"/>
              </a:rPr>
              <a:t>Donna Morrison, Executive Director </a:t>
            </a:r>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Email:  donna.morrison@osstfbenefits.ca</a:t>
            </a:r>
          </a:p>
          <a:p>
            <a:r>
              <a:rPr lang="en-CA" dirty="0">
                <a:latin typeface="Arial" panose="020B0604020202020204" pitchFamily="34" charset="0"/>
                <a:cs typeface="Arial" panose="020B0604020202020204" pitchFamily="34" charset="0"/>
              </a:rPr>
              <a:t>Phone: 519-501-6418</a:t>
            </a:r>
          </a:p>
          <a:p>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Or</a:t>
            </a:r>
          </a:p>
          <a:p>
            <a:endParaRPr lang="en-CA" dirty="0">
              <a:latin typeface="Arial" panose="020B0604020202020204" pitchFamily="34" charset="0"/>
              <a:cs typeface="Arial" panose="020B0604020202020204" pitchFamily="34" charset="0"/>
            </a:endParaRPr>
          </a:p>
          <a:p>
            <a:r>
              <a:rPr lang="en-CA" b="1" dirty="0">
                <a:latin typeface="Arial" panose="020B0604020202020204" pitchFamily="34" charset="0"/>
                <a:cs typeface="Arial" panose="020B0604020202020204" pitchFamily="34" charset="0"/>
              </a:rPr>
              <a:t>Dayle Whittaker, Director  </a:t>
            </a:r>
            <a:endParaRPr lang="en-CA" u="sng"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Email:  </a:t>
            </a:r>
            <a:r>
              <a:rPr lang="en-CA" dirty="0" err="1">
                <a:latin typeface="Arial" panose="020B0604020202020204" pitchFamily="34" charset="0"/>
                <a:cs typeface="Arial" panose="020B0604020202020204" pitchFamily="34" charset="0"/>
              </a:rPr>
              <a:t>dayle.whittaker@osstfbenefits</a:t>
            </a:r>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Phone: 519-766-7294</a:t>
            </a:r>
          </a:p>
          <a:p>
            <a:endParaRPr lang="en-CA"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452429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A9A685-6565-51FC-287B-93E25E3F9CB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55600" y="457200"/>
            <a:ext cx="13853884" cy="7811588"/>
          </a:xfrm>
          <a:prstGeom prst="rect">
            <a:avLst/>
          </a:prstGeom>
        </p:spPr>
      </p:pic>
      <p:sp>
        <p:nvSpPr>
          <p:cNvPr id="3" name="Title 1">
            <a:extLst>
              <a:ext uri="{FF2B5EF4-FFF2-40B4-BE49-F238E27FC236}">
                <a16:creationId xmlns:a16="http://schemas.microsoft.com/office/drawing/2014/main" id="{367088BE-EA15-09DC-A186-19DE332894AC}"/>
              </a:ext>
            </a:extLst>
          </p:cNvPr>
          <p:cNvSpPr txBox="1">
            <a:spLocks/>
          </p:cNvSpPr>
          <p:nvPr/>
        </p:nvSpPr>
        <p:spPr>
          <a:xfrm>
            <a:off x="1193800" y="1981200"/>
            <a:ext cx="10991850" cy="381000"/>
          </a:xfrm>
          <a:prstGeom prst="rect">
            <a:avLst/>
          </a:prstGeom>
        </p:spPr>
        <p:txBody>
          <a:bodyPr/>
          <a:lstStyle>
            <a:lvl1pPr>
              <a:defRPr>
                <a:latin typeface="+mj-lt"/>
                <a:ea typeface="+mj-ea"/>
                <a:cs typeface="+mj-cs"/>
              </a:defRPr>
            </a:lvl1pPr>
          </a:lstStyle>
          <a:p>
            <a:r>
              <a:rPr lang="en-US" sz="3200" b="1" kern="0" dirty="0">
                <a:solidFill>
                  <a:sysClr val="windowText" lastClr="000000"/>
                </a:solidFill>
                <a:latin typeface="Arial" panose="020B0604020202020204" pitchFamily="34" charset="0"/>
                <a:cs typeface="Arial" panose="020B0604020202020204" pitchFamily="34" charset="0"/>
              </a:rPr>
              <a:t>                                 </a:t>
            </a:r>
            <a:r>
              <a:rPr lang="en-US" sz="4400" b="1" kern="0" dirty="0">
                <a:solidFill>
                  <a:sysClr val="windowText" lastClr="000000"/>
                </a:solidFill>
                <a:latin typeface="Arial" panose="020B0604020202020204" pitchFamily="34" charset="0"/>
                <a:cs typeface="Arial" panose="020B0604020202020204" pitchFamily="34" charset="0"/>
              </a:rPr>
              <a:t>Questions</a:t>
            </a:r>
            <a:endParaRPr lang="en-CA" sz="4400" b="1" kern="0" dirty="0">
              <a:solidFill>
                <a:sysClr val="windowText" lastClr="000000"/>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35A0C04F-A914-50A5-49EA-DE7AA9306C15}"/>
              </a:ext>
            </a:extLst>
          </p:cNvPr>
          <p:cNvSpPr txBox="1"/>
          <p:nvPr/>
        </p:nvSpPr>
        <p:spPr>
          <a:xfrm>
            <a:off x="2794000" y="3172964"/>
            <a:ext cx="7001838" cy="923330"/>
          </a:xfrm>
          <a:prstGeom prst="rect">
            <a:avLst/>
          </a:prstGeom>
          <a:noFill/>
        </p:spPr>
        <p:txBody>
          <a:bodyPr wrap="square">
            <a:spAutoFit/>
          </a:bodyPr>
          <a:lstStyle/>
          <a:p>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3293E8C0-1756-7A31-6310-DA2FE5F220F9}"/>
              </a:ext>
            </a:extLst>
          </p:cNvPr>
          <p:cNvSpPr txBox="1"/>
          <p:nvPr/>
        </p:nvSpPr>
        <p:spPr>
          <a:xfrm>
            <a:off x="1727200" y="2514600"/>
            <a:ext cx="184731" cy="923330"/>
          </a:xfrm>
          <a:prstGeom prst="rect">
            <a:avLst/>
          </a:prstGeom>
          <a:noFill/>
        </p:spPr>
        <p:txBody>
          <a:bodyPr wrap="none" rtlCol="0">
            <a:spAutoFit/>
          </a:bodyPr>
          <a:lstStyle/>
          <a:p>
            <a:endParaRPr lang="en-US"/>
          </a:p>
          <a:p>
            <a:endParaRPr lang="en-US"/>
          </a:p>
          <a:p>
            <a:endParaRPr lang="en-CA" dirty="0"/>
          </a:p>
        </p:txBody>
      </p:sp>
      <p:pic>
        <p:nvPicPr>
          <p:cNvPr id="7" name="Graphic 6" descr="Question Mark with solid fill">
            <a:extLst>
              <a:ext uri="{FF2B5EF4-FFF2-40B4-BE49-F238E27FC236}">
                <a16:creationId xmlns:a16="http://schemas.microsoft.com/office/drawing/2014/main" id="{13B8120E-CA8E-1CA9-69B2-01B969BCA19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13400" y="3448594"/>
            <a:ext cx="914400" cy="914400"/>
          </a:xfrm>
          <a:prstGeom prst="rect">
            <a:avLst/>
          </a:prstGeom>
        </p:spPr>
      </p:pic>
    </p:spTree>
    <p:extLst>
      <p:ext uri="{BB962C8B-B14F-4D97-AF65-F5344CB8AC3E}">
        <p14:creationId xmlns:p14="http://schemas.microsoft.com/office/powerpoint/2010/main" val="24701246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3370</TotalTime>
  <Words>2944</Words>
  <Application>Microsoft Office PowerPoint</Application>
  <PresentationFormat>Custom</PresentationFormat>
  <Paragraphs>348</Paragraphs>
  <Slides>30</Slides>
  <Notes>30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7" baseType="lpstr">
      <vt:lpstr>Aptos</vt:lpstr>
      <vt:lpstr>Arial</vt:lpstr>
      <vt:lpstr>Calibri</vt:lpstr>
      <vt:lpstr>Helvetica</vt:lpstr>
      <vt:lpstr>ITC Franklin Gothic Std Book</vt:lpstr>
      <vt:lpstr>Office Theme</vt:lpstr>
      <vt:lpstr>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OSSTF ELHT Benefits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Negotiating Priorities 2016-17 Booklet_FINAL.indd</dc:title>
  <dc:creator>audrey.bourque</dc:creator>
  <cp:lastModifiedBy>Dayle Whittaker</cp:lastModifiedBy>
  <cp:revision>23</cp:revision>
  <dcterms:created xsi:type="dcterms:W3CDTF">2016-04-06T15:21:42Z</dcterms:created>
  <dcterms:modified xsi:type="dcterms:W3CDTF">2026-09-25T22:47:50Z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2016-04-06T00:00:00Z</vt:filetime>
  </property>
  <property fmtid="{D5CDD505-2E9C-101B-9397-08002B2CF9AE}" pid="3" name="Creator">
    <vt:lpwstr>PScript5.dll Version 5.2.2</vt:lpwstr>
  </property>
  <property fmtid="{D5CDD505-2E9C-101B-9397-08002B2CF9AE}" pid="4" name="LastSaved">
    <vt:filetime>2016-04-06T00:00:00Z</vt:filetime>
  </property>
</Properties>
</file>