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1289" r:id="rId4"/>
    <p:sldId id="261" r:id="rId5"/>
    <p:sldId id="264" r:id="rId6"/>
    <p:sldId id="279" r:id="rId7"/>
    <p:sldId id="1290" r:id="rId8"/>
    <p:sldId id="265" r:id="rId9"/>
    <p:sldId id="1293" r:id="rId10"/>
    <p:sldId id="300" r:id="rId11"/>
    <p:sldId id="1291" r:id="rId12"/>
    <p:sldId id="1292" r:id="rId13"/>
    <p:sldId id="1294" r:id="rId14"/>
    <p:sldId id="1310" r:id="rId15"/>
    <p:sldId id="1311" r:id="rId16"/>
    <p:sldId id="1295" r:id="rId17"/>
    <p:sldId id="1296" r:id="rId18"/>
    <p:sldId id="1297" r:id="rId19"/>
    <p:sldId id="1298" r:id="rId20"/>
    <p:sldId id="1299" r:id="rId21"/>
    <p:sldId id="1300" r:id="rId22"/>
    <p:sldId id="1301" r:id="rId23"/>
    <p:sldId id="1302" r:id="rId24"/>
    <p:sldId id="1303" r:id="rId25"/>
    <p:sldId id="1304" r:id="rId26"/>
    <p:sldId id="1305" r:id="rId27"/>
    <p:sldId id="1308" r:id="rId28"/>
    <p:sldId id="1306" r:id="rId29"/>
    <p:sldId id="1307" r:id="rId30"/>
    <p:sldId id="278" r:id="rId31"/>
  </p:sldIdLst>
  <p:sldSz cx="138176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976C837-2D8C-44C1-4294-B0D9D2D5E976}" name="Donna Morrison" initials="DM" userId="2f9837a2945663f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748FB2-DC59-4AEA-84A9-A719135E7C81}" v="15" dt="2026-09-25T23:09:28.71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1" autoAdjust="0"/>
    <p:restoredTop sz="94658"/>
  </p:normalViewPr>
  <p:slideViewPr>
    <p:cSldViewPr>
      <p:cViewPr varScale="1">
        <p:scale>
          <a:sx n="93" d="100"/>
          <a:sy n="93" d="100"/>
        </p:scale>
        <p:origin x="576" y="78"/>
      </p:cViewPr>
      <p:guideLst>
        <p:guide orient="horz" pos="2880"/>
        <p:guide pos="296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964"/>
    </p:cViewPr>
  </p:sorterViewPr>
  <p:notesViewPr>
    <p:cSldViewPr>
      <p:cViewPr varScale="1">
        <p:scale>
          <a:sx n="99" d="100"/>
          <a:sy n="99" d="100"/>
        </p:scale>
        <p:origin x="257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na Morrison" userId="2f9837a2945663ff" providerId="LiveId" clId="{542E1FEE-1030-4B50-91CC-915DC55C6467}"/>
    <pc:docChg chg="modSld">
      <pc:chgData name="Donna Morrison" userId="2f9837a2945663ff" providerId="LiveId" clId="{542E1FEE-1030-4B50-91CC-915DC55C6467}" dt="2026-09-25T20:56:13.777" v="68" actId="20577"/>
      <pc:docMkLst>
        <pc:docMk/>
      </pc:docMkLst>
      <pc:sldChg chg="modSp mod">
        <pc:chgData name="Donna Morrison" userId="2f9837a2945663ff" providerId="LiveId" clId="{542E1FEE-1030-4B50-91CC-915DC55C6467}" dt="2026-09-25T20:56:13.777" v="68" actId="20577"/>
        <pc:sldMkLst>
          <pc:docMk/>
          <pc:sldMk cId="1857142897" sldId="279"/>
        </pc:sldMkLst>
        <pc:spChg chg="mod">
          <ac:chgData name="Donna Morrison" userId="2f9837a2945663ff" providerId="LiveId" clId="{542E1FEE-1030-4B50-91CC-915DC55C6467}" dt="2026-09-25T20:56:13.777" v="68" actId="20577"/>
          <ac:spMkLst>
            <pc:docMk/>
            <pc:sldMk cId="1857142897" sldId="279"/>
            <ac:spMk id="5" creationId="{EAA28DA8-56FA-C62C-AD44-8F06F024995A}"/>
          </ac:spMkLst>
        </pc:spChg>
      </pc:sldChg>
    </pc:docChg>
  </pc:docChgLst>
  <pc:docChgLst>
    <pc:chgData name="Dayle Whittaker" userId="e3fb9575727fab24" providerId="LiveId" clId="{2290DD41-8640-4B68-9C20-51F241D1EB63}"/>
    <pc:docChg chg="undo custSel modSld">
      <pc:chgData name="Dayle Whittaker" userId="e3fb9575727fab24" providerId="LiveId" clId="{2290DD41-8640-4B68-9C20-51F241D1EB63}" dt="2026-09-25T23:11:26.075" v="1231" actId="20577"/>
      <pc:docMkLst>
        <pc:docMk/>
      </pc:docMkLst>
      <pc:sldChg chg="modSp mod">
        <pc:chgData name="Dayle Whittaker" userId="e3fb9575727fab24" providerId="LiveId" clId="{2290DD41-8640-4B68-9C20-51F241D1EB63}" dt="2026-09-25T22:52:48.933" v="297" actId="207"/>
        <pc:sldMkLst>
          <pc:docMk/>
          <pc:sldMk cId="652318140" sldId="261"/>
        </pc:sldMkLst>
        <pc:spChg chg="mod">
          <ac:chgData name="Dayle Whittaker" userId="e3fb9575727fab24" providerId="LiveId" clId="{2290DD41-8640-4B68-9C20-51F241D1EB63}" dt="2026-09-25T22:52:48.933" v="297" actId="207"/>
          <ac:spMkLst>
            <pc:docMk/>
            <pc:sldMk cId="652318140" sldId="261"/>
            <ac:spMk id="5" creationId="{35A0C04F-A914-50A5-49EA-DE7AA9306C15}"/>
          </ac:spMkLst>
        </pc:spChg>
      </pc:sldChg>
      <pc:sldChg chg="modSp mod">
        <pc:chgData name="Dayle Whittaker" userId="e3fb9575727fab24" providerId="LiveId" clId="{2290DD41-8640-4B68-9C20-51F241D1EB63}" dt="2026-09-25T23:01:12.813" v="778" actId="20577"/>
        <pc:sldMkLst>
          <pc:docMk/>
          <pc:sldMk cId="3625993260" sldId="265"/>
        </pc:sldMkLst>
        <pc:spChg chg="mod">
          <ac:chgData name="Dayle Whittaker" userId="e3fb9575727fab24" providerId="LiveId" clId="{2290DD41-8640-4B68-9C20-51F241D1EB63}" dt="2026-09-25T23:01:12.813" v="778" actId="20577"/>
          <ac:spMkLst>
            <pc:docMk/>
            <pc:sldMk cId="3625993260" sldId="265"/>
            <ac:spMk id="5" creationId="{35A0C04F-A914-50A5-49EA-DE7AA9306C15}"/>
          </ac:spMkLst>
        </pc:spChg>
      </pc:sldChg>
      <pc:sldChg chg="modSp mod">
        <pc:chgData name="Dayle Whittaker" userId="e3fb9575727fab24" providerId="LiveId" clId="{2290DD41-8640-4B68-9C20-51F241D1EB63}" dt="2026-09-09T16:36:59.234" v="139" actId="20577"/>
        <pc:sldMkLst>
          <pc:docMk/>
          <pc:sldMk cId="1857142897" sldId="279"/>
        </pc:sldMkLst>
        <pc:spChg chg="mod">
          <ac:chgData name="Dayle Whittaker" userId="e3fb9575727fab24" providerId="LiveId" clId="{2290DD41-8640-4B68-9C20-51F241D1EB63}" dt="2026-09-09T16:36:59.234" v="139" actId="20577"/>
          <ac:spMkLst>
            <pc:docMk/>
            <pc:sldMk cId="1857142897" sldId="279"/>
            <ac:spMk id="5" creationId="{EAA28DA8-56FA-C62C-AD44-8F06F024995A}"/>
          </ac:spMkLst>
        </pc:spChg>
      </pc:sldChg>
      <pc:sldChg chg="modSp mod">
        <pc:chgData name="Dayle Whittaker" userId="e3fb9575727fab24" providerId="LiveId" clId="{2290DD41-8640-4B68-9C20-51F241D1EB63}" dt="2026-09-24T21:00:09.679" v="250"/>
        <pc:sldMkLst>
          <pc:docMk/>
          <pc:sldMk cId="2983737021" sldId="300"/>
        </pc:sldMkLst>
        <pc:spChg chg="mod">
          <ac:chgData name="Dayle Whittaker" userId="e3fb9575727fab24" providerId="LiveId" clId="{2290DD41-8640-4B68-9C20-51F241D1EB63}" dt="2026-09-24T21:00:09.679" v="250"/>
          <ac:spMkLst>
            <pc:docMk/>
            <pc:sldMk cId="2983737021" sldId="300"/>
            <ac:spMk id="5" creationId="{D05E3DD6-23FC-8BBF-E2FA-16174BE9986B}"/>
          </ac:spMkLst>
        </pc:spChg>
      </pc:sldChg>
      <pc:sldChg chg="modSp mod">
        <pc:chgData name="Dayle Whittaker" userId="e3fb9575727fab24" providerId="LiveId" clId="{2290DD41-8640-4B68-9C20-51F241D1EB63}" dt="2026-08-31T14:07:33.532" v="43"/>
        <pc:sldMkLst>
          <pc:docMk/>
          <pc:sldMk cId="4168821507" sldId="1303"/>
        </pc:sldMkLst>
        <pc:graphicFrameChg chg="mod">
          <ac:chgData name="Dayle Whittaker" userId="e3fb9575727fab24" providerId="LiveId" clId="{2290DD41-8640-4B68-9C20-51F241D1EB63}" dt="2026-08-31T14:07:33.532" v="43"/>
          <ac:graphicFrameMkLst>
            <pc:docMk/>
            <pc:sldMk cId="4168821507" sldId="1303"/>
            <ac:graphicFrameMk id="22" creationId="{D7F86895-7FE0-0E12-5B3F-EBE9D2786762}"/>
          </ac:graphicFrameMkLst>
        </pc:graphicFrameChg>
      </pc:sldChg>
      <pc:sldChg chg="addSp delSp modSp mod">
        <pc:chgData name="Dayle Whittaker" userId="e3fb9575727fab24" providerId="LiveId" clId="{2290DD41-8640-4B68-9C20-51F241D1EB63}" dt="2026-08-31T20:44:20.918" v="50"/>
        <pc:sldMkLst>
          <pc:docMk/>
          <pc:sldMk cId="2543211528" sldId="1304"/>
        </pc:sldMkLst>
        <pc:spChg chg="mod">
          <ac:chgData name="Dayle Whittaker" userId="e3fb9575727fab24" providerId="LiveId" clId="{2290DD41-8640-4B68-9C20-51F241D1EB63}" dt="2026-08-31T13:58:14.832" v="31" actId="20577"/>
          <ac:spMkLst>
            <pc:docMk/>
            <pc:sldMk cId="2543211528" sldId="1304"/>
            <ac:spMk id="3" creationId="{851D293A-A3A2-F88F-FFAD-23FBF6B57472}"/>
          </ac:spMkLst>
        </pc:spChg>
        <pc:spChg chg="mod">
          <ac:chgData name="Dayle Whittaker" userId="e3fb9575727fab24" providerId="LiveId" clId="{2290DD41-8640-4B68-9C20-51F241D1EB63}" dt="2026-08-31T13:56:10.745" v="16" actId="1076"/>
          <ac:spMkLst>
            <pc:docMk/>
            <pc:sldMk cId="2543211528" sldId="1304"/>
            <ac:spMk id="10" creationId="{64540640-9F4E-ECA9-4AC2-741FD9D949E9}"/>
          </ac:spMkLst>
        </pc:spChg>
        <pc:graphicFrameChg chg="add mod">
          <ac:chgData name="Dayle Whittaker" userId="e3fb9575727fab24" providerId="LiveId" clId="{2290DD41-8640-4B68-9C20-51F241D1EB63}" dt="2026-08-31T20:44:20.918" v="50"/>
          <ac:graphicFrameMkLst>
            <pc:docMk/>
            <pc:sldMk cId="2543211528" sldId="1304"/>
            <ac:graphicFrameMk id="9" creationId="{4C52DAB3-A08A-A72E-A494-512ECFAA928C}"/>
          </ac:graphicFrameMkLst>
        </pc:graphicFrameChg>
      </pc:sldChg>
      <pc:sldChg chg="modSp mod">
        <pc:chgData name="Dayle Whittaker" userId="e3fb9575727fab24" providerId="LiveId" clId="{2290DD41-8640-4B68-9C20-51F241D1EB63}" dt="2026-09-25T23:11:26.075" v="1231" actId="20577"/>
        <pc:sldMkLst>
          <pc:docMk/>
          <pc:sldMk cId="3806423911" sldId="1308"/>
        </pc:sldMkLst>
        <pc:spChg chg="mod">
          <ac:chgData name="Dayle Whittaker" userId="e3fb9575727fab24" providerId="LiveId" clId="{2290DD41-8640-4B68-9C20-51F241D1EB63}" dt="2026-09-25T23:11:26.075" v="1231" actId="20577"/>
          <ac:spMkLst>
            <pc:docMk/>
            <pc:sldMk cId="3806423911" sldId="1308"/>
            <ac:spMk id="14" creationId="{C303D961-5F0E-7576-FFDF-70C07F061C1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971550"/>
            <a:ext cx="4660900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2AAC-0B39-4931-9CC8-D825B9376AB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298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11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4908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CAF6C-CAE8-0618-A10C-23D901E4DB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1D3C2-F020-32AA-BF1E-35881E90CA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72A4D0-0D5F-21DC-E933-561BF7936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D08A67-E4E4-8EF5-5241-0BF71274B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5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807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4131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AC8EA-6FB6-448F-9C26-88228FB22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A701A4-5F03-64D5-1F46-58C8C5193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80951B-2A1D-2C7D-4841-555490D25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42431-81F2-4A5A-8DDE-ACD953A23A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8731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3BECD-331E-7EA5-5E15-B32A1E196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6A4E76-A2AB-446C-B01D-A8D27375B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B067C9-544E-51A8-1E9A-73E751547D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33B19-D061-50AD-50D6-98B981AF9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7206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9977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03558-8CA2-4C6D-1BDB-45327C7CD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CD1B0-FAEB-5D88-C036-9DD15B938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464724-A2EA-CDA4-41EC-CE1E12E04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60D7A1-8246-DF33-0E0E-CA9FCAA839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9171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4D2B4-4A43-9869-58C2-580593B45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4B1324-B91F-6305-2CD1-471C08D4F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717D81-C7B1-C9D5-1A07-A756F5C707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00F3E9AD-99EA-69FB-9ED7-D58287B11DC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CA" dirty="0"/>
              <a:t>OSSTF ELHT Benefits Guide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A2F1F-55E5-47CA-EDC3-0FBC2C85FD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6E4BE2-DCD8-4EEC-8162-5EFAADE1BFF1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0922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19AC0-B48D-0DAA-18F3-DDF1E870B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22B56C-9358-F283-BDE2-32DF7AFAA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4023B-39A9-0334-9F30-1464C87AC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4813" y="4178301"/>
            <a:ext cx="8045450" cy="3060700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4174D-DAB2-D308-E712-B2FF0DAA06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4855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2885B-AC0E-6AB0-8CC8-48F97AA22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65CD52-431B-C33D-BD84-63B260532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5556B-3A74-083F-BECB-36AFDF027D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0A846-F890-2C0A-2717-509FFF0C60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188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1D748-D51C-D0B8-74EA-1CB4E4FF6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6F093A-91D3-2EAA-5FCF-9A2CDB690B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C0AB62-333F-BAA3-75E3-893FD0F02D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EBB4D-62D8-4256-9D13-7C4F333DD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270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269A4-5588-1514-DCDC-F2E8F133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4919AF-983B-98DF-A252-62437C049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BCDA42-5864-8F30-E6BA-22CF224D2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D372F-E382-C91A-ED9E-E220AF188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2712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EC38A-D1A2-9550-E0CE-EF5A1E1CA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D03ED4-82D0-9C21-5EB4-1DB1275465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BD795-2912-4F99-0126-0619F6B44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0902A-47E3-75FF-C1B6-95C39FF8B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5382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6DE8E-7EF0-9E5C-CEEF-01A3764F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DC4983-55D4-F212-B1C6-68B37DC45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260F6F-D978-A8BF-1CFB-41195F57F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AA17C-20DA-73F1-757C-A6B1F9C294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6475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2255E-118F-65CB-D01A-56C117A59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93112-38CA-4FDD-5E2F-9BECB0B2A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C16E8-299A-0AC0-8ABA-6361F8E5C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CE55D-A6E1-96E4-B589-965C526E7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4219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A1626-6012-E0E5-340F-193BA7CED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9709EA-A6CF-57AB-6E08-4354DD132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B1665-05C4-7A86-E08D-0651B78C75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2EC1C-392B-6424-9B07-46490BA332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1210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784BD-F29B-F8B3-0FAE-4395BBA2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C6D57-52DA-B3A4-6ACB-C222EE8AD1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7DF881-9552-29F1-40E3-D71041134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18AF0-272B-59EC-B9A2-E3E5D8DA4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29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9A851-1899-172C-5B31-F58F0EBD0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BF430-BBA6-A504-0A06-617AE6627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D2F2C-0365-381B-02EA-31FA183F3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B8FE2-FE26-9A58-FCC6-B00BE0E9F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3028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33F5F-96A3-B4A8-DED4-C4A718F3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123B71-1A3B-86EC-CB37-E7DFB3679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BA75A-BB50-91BF-1F35-FFC3FDCEC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14198-A167-B7E3-E65D-A9E8CF7A2E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8361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AC3CF-D4B7-F3C5-9A66-FF273A0C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C0782-25C9-9DA5-FF99-2E54EDEE37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23234-D065-403C-208B-8D62AB36C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E0DBA-3249-DFFD-4B2B-0522C6F188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8264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A9A5B-CFD0-6377-AB80-EEA19B6E1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892536-39E8-275A-3EB1-B6339F309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C4CE7-A4A7-BE59-6704-889309C9B4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F8E17-A9F4-04D8-5A0F-58815A95F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19155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361DE-AC54-3957-9023-BFF0917CC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48668-DD23-8B29-1BE3-947B6AB730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A1C6BD-AAA6-670C-759C-38F463480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6C4B3-133F-7BE8-C65D-487F9177F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3834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FCCD6-AE13-B34B-7D6F-51295473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C0F99C-3B59-DDF6-7400-6649435B6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9C8FEA-0C65-1CB3-5E6F-495FCCA2A7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6E67FC-EE6F-CAF7-9AFE-36161AF91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60626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90781-27C6-CA4B-6ABF-A48598ED9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E7B80-75C8-AAD9-2F3F-7C9215326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1ABCAD-5473-67F6-0650-5BF4B803E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36122-5547-65E8-7979-8EB0A63DC7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74765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3C0A8-1C57-43D2-AD4A-19BC7E152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9651C8-1CF9-6242-4AAE-2DD389D9E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F1179E-D00E-A6A9-EED7-243BA5BEB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E9D304-531D-9D34-3FB5-90337B1BCC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0315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4D42-D69C-2017-329F-F1C5EE3D0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F646A1-DD9C-C1BE-769D-2E399DBC0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0C2333-445D-AC76-4D0A-6259B816AB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0E5027-0726-340B-4B6E-D1CC5ED2F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3634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783F5-35CA-C443-5577-4083E947E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91C6C-2558-F07D-E686-0800C3D28D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42FC6-EA43-86B9-E19B-AA1CD48BA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4114800"/>
            <a:ext cx="8045450" cy="3060700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E8FCC-2767-30D5-C3AE-45F0F1847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87717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5B2AAC-0B39-4931-9CC8-D825B9376AB2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7497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4"/>
            <a:ext cx="11744960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4"/>
            <a:ext cx="96723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FDB813"/>
                </a:solidFill>
                <a:latin typeface="ITC Franklin Gothic Std Book"/>
                <a:cs typeface="ITC Franklin Gothic Std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76570" y="6760616"/>
            <a:ext cx="782474" cy="224154"/>
          </a:xfrm>
          <a:custGeom>
            <a:avLst/>
            <a:gdLst/>
            <a:ahLst/>
            <a:cxnLst/>
            <a:rect l="l" t="t" r="r" b="b"/>
            <a:pathLst>
              <a:path w="569594" h="224154">
                <a:moveTo>
                  <a:pt x="0" y="0"/>
                </a:moveTo>
                <a:lnTo>
                  <a:pt x="0" y="224129"/>
                </a:lnTo>
                <a:lnTo>
                  <a:pt x="569302" y="224129"/>
                </a:lnTo>
                <a:lnTo>
                  <a:pt x="569302" y="0"/>
                </a:lnTo>
                <a:lnTo>
                  <a:pt x="0" y="0"/>
                </a:lnTo>
                <a:close/>
              </a:path>
            </a:pathLst>
          </a:custGeom>
          <a:ln w="11455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2562972" y="6912407"/>
            <a:ext cx="423564" cy="84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FDB813"/>
                </a:solidFill>
                <a:latin typeface="ITC Franklin Gothic Std Book"/>
                <a:cs typeface="ITC Franklin Gothic Std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4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FDB813"/>
                </a:solidFill>
                <a:latin typeface="ITC Franklin Gothic Std Book"/>
                <a:cs typeface="ITC Franklin Gothic Std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2248" y="1247940"/>
            <a:ext cx="10553104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FDB813"/>
                </a:solidFill>
                <a:latin typeface="ITC Franklin Gothic Std Book"/>
                <a:cs typeface="ITC Franklin Gothic Std Boo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90880" y="1787652"/>
            <a:ext cx="124358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919006" y="7507831"/>
            <a:ext cx="1181998" cy="897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rgbClr val="231F20"/>
                </a:solidFill>
                <a:latin typeface="Helvetica"/>
                <a:cs typeface="Helvetica"/>
              </a:defRPr>
            </a:lvl1pPr>
          </a:lstStyle>
          <a:p>
            <a:pPr marL="12700">
              <a:lnSpc>
                <a:spcPts val="705"/>
              </a:lnSpc>
            </a:pPr>
            <a:r>
              <a:rPr lang="en-CA"/>
              <a:t>06/04/2016   3:18:56</a:t>
            </a:r>
            <a:r>
              <a:rPr lang="en-CA" spc="-100"/>
              <a:t> </a:t>
            </a:r>
            <a:r>
              <a:rPr lang="en-CA"/>
              <a:t>PM</a:t>
            </a:r>
            <a:endParaRPr lang="en-CA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sstfbenefits.ca/fr/notre-consei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sstfbenefits.ca/wp-content/uploads/2024/09/OSSTF_ELHT_use-it-well-and-ELHT-Model-Infograph-French-2024.cleaned-2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sstfbenefits.ca/wp-content/uploads/2025/04/COMPRENDRE-VOTRE-REGIME-DASSURANCE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hyperlink" Target="https://www.osstfbenefits.ca/fr/" TargetMode="External"/><Relationship Id="rId4" Type="http://schemas.openxmlformats.org/officeDocument/2006/relationships/hyperlink" Target="https://www.osstfbenefits.ca/wp-content/uploads/2026/09/OSSTF-ELHT-FR-BAAG-09-2026-FR-compressed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sstfbenefits.ca/fr/faq/#who-is-eligible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member.otip.com/mymemberaccount/fr-CA/enrolment-help?lang=french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.docx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.docx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sstfbenefits.ca/fr/resources/" TargetMode="External"/><Relationship Id="rId13" Type="http://schemas.openxmlformats.org/officeDocument/2006/relationships/hyperlink" Target="https://member.otip.com/mymemberaccount/fr-CA/news/my-member-account-your-new-digital-experience-MCLVNGHOD76ZDQZNZJBHKBMRPNLA?lang=french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osstfbenefits.ca/resources/" TargetMode="External"/><Relationship Id="rId12" Type="http://schemas.openxmlformats.org/officeDocument/2006/relationships/hyperlink" Target="https://member.otip.com/mymemberaccount/fr-CA/news/my-member-account-your-new-digital-experience-MCLVNGHOD76ZDQZNZJBHKBMRPNLA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osstfbenefits.ca/fr/faq/" TargetMode="External"/><Relationship Id="rId11" Type="http://schemas.openxmlformats.org/officeDocument/2006/relationships/hyperlink" Target="https://membre.raeo.com/mymemberaccount/fr-CA/enrolment-help?_gl=1*85s7f8*_gcl_au*NTMwMzQ2OTUuMTc5MDM0ODA2Mw..*_ga*MTQ5Mjk4NTcyNi4xNzY1OTg5MjYx*_ga_6V3DKRG87C*czE3OTAzNzYxNTIkbzUzJGcxJHQxNzkwMzc3NjU1JGoxNiRsMCRoMA.." TargetMode="External"/><Relationship Id="rId5" Type="http://schemas.openxmlformats.org/officeDocument/2006/relationships/hyperlink" Target="https://www.osstfbenefits.ca/wp-content/uploads/2026/09/OSSTF-ELHT-FR-BAAG-09-2026-FR-compressed.pdf" TargetMode="External"/><Relationship Id="rId15" Type="http://schemas.openxmlformats.org/officeDocument/2006/relationships/hyperlink" Target="https://member.otip.com/mymemberaccount/fr-CA/news-and-updates?lang=french" TargetMode="External"/><Relationship Id="rId10" Type="http://schemas.openxmlformats.org/officeDocument/2006/relationships/hyperlink" Target="https://www.osstfbenefits.ca/news/" TargetMode="External"/><Relationship Id="rId4" Type="http://schemas.openxmlformats.org/officeDocument/2006/relationships/hyperlink" Target="https://www.osstfbenefits.ca/fr/" TargetMode="External"/><Relationship Id="rId9" Type="http://schemas.openxmlformats.org/officeDocument/2006/relationships/hyperlink" Target="https://www.osstfbenefits.ca/fr/nouvelles/" TargetMode="External"/><Relationship Id="rId14" Type="http://schemas.openxmlformats.org/officeDocument/2006/relationships/hyperlink" Target="https://member.otip.com/mymemberaccount/fr-CA/help-centre?lang=french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comments@osstfbenefits.ca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dayle.whittaker@osstfbenefits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989" y="-18728"/>
            <a:ext cx="13817598" cy="77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18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285" y="0"/>
            <a:ext cx="13853884" cy="78115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522838-962B-4F2D-7231-BDBBFBC0E3AA}"/>
              </a:ext>
            </a:extLst>
          </p:cNvPr>
          <p:cNvSpPr txBox="1"/>
          <p:nvPr/>
        </p:nvSpPr>
        <p:spPr>
          <a:xfrm>
            <a:off x="1235459" y="3048000"/>
            <a:ext cx="12207060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Régime </a:t>
            </a:r>
            <a:r>
              <a:rPr lang="en-US" sz="3600" b="1" dirty="0" err="1"/>
              <a:t>d’assurance</a:t>
            </a:r>
            <a:r>
              <a:rPr lang="en-US" sz="3600" b="1" dirty="0"/>
              <a:t> de la </a:t>
            </a:r>
            <a:r>
              <a:rPr lang="en-US" sz="3600" b="1" dirty="0" err="1"/>
              <a:t>Fiducie</a:t>
            </a:r>
            <a:r>
              <a:rPr lang="en-US" sz="3600" b="1" dirty="0"/>
              <a:t> des </a:t>
            </a:r>
            <a:r>
              <a:rPr lang="en-US" sz="3600" b="1" dirty="0" err="1"/>
              <a:t>soins</a:t>
            </a:r>
            <a:r>
              <a:rPr lang="en-US" sz="3600" b="1" dirty="0"/>
              <a:t> de santé </a:t>
            </a:r>
            <a:br>
              <a:rPr lang="en-US" sz="3600" b="1" dirty="0"/>
            </a:br>
            <a:r>
              <a:rPr lang="en-US" sz="3600" b="1" dirty="0"/>
              <a:t>au </a:t>
            </a:r>
            <a:r>
              <a:rPr lang="en-US" sz="3600" b="1" dirty="0" err="1"/>
              <a:t>bénéfice</a:t>
            </a:r>
            <a:r>
              <a:rPr lang="en-US" sz="3600" b="1" dirty="0"/>
              <a:t> </a:t>
            </a:r>
            <a:r>
              <a:rPr lang="en-US" sz="3600" b="1" dirty="0" err="1"/>
              <a:t>d’employés</a:t>
            </a:r>
            <a:r>
              <a:rPr lang="en-US" sz="3600" b="1" dirty="0"/>
              <a:t> (FSSBE) </a:t>
            </a:r>
            <a:r>
              <a:rPr lang="en-US" sz="3600" b="1" dirty="0" err="1"/>
              <a:t>d’OSSTF</a:t>
            </a:r>
            <a:r>
              <a:rPr lang="en-US" sz="3600" b="1" dirty="0"/>
              <a:t>/FEESO</a:t>
            </a:r>
          </a:p>
          <a:p>
            <a:pPr algn="ctr"/>
            <a:endParaRPr lang="en-US" sz="3600" b="1" dirty="0"/>
          </a:p>
          <a:p>
            <a:pPr algn="ctr"/>
            <a:r>
              <a:rPr lang="en-US" sz="2000" b="1" dirty="0" err="1"/>
              <a:t>Présentation</a:t>
            </a:r>
            <a:r>
              <a:rPr lang="en-US" sz="2000" b="1" dirty="0"/>
              <a:t> </a:t>
            </a:r>
            <a:r>
              <a:rPr lang="en-US" sz="2000" b="1" dirty="0" err="1"/>
              <a:t>destinée</a:t>
            </a:r>
            <a:r>
              <a:rPr lang="en-US" sz="2000" b="1" dirty="0"/>
              <a:t> aux :</a:t>
            </a:r>
          </a:p>
          <a:p>
            <a:pPr algn="ctr"/>
            <a:r>
              <a:rPr lang="en-US" sz="3600" b="1" dirty="0" err="1"/>
              <a:t>Délégués</a:t>
            </a:r>
            <a:r>
              <a:rPr lang="en-US" sz="3600" b="1" dirty="0"/>
              <a:t> de </a:t>
            </a:r>
            <a:r>
              <a:rPr lang="en-US" sz="3600" b="1" dirty="0" err="1"/>
              <a:t>l’Académie</a:t>
            </a:r>
            <a:r>
              <a:rPr lang="en-US" sz="3600" b="1" dirty="0"/>
              <a:t> de formation syndicale </a:t>
            </a:r>
            <a:r>
              <a:rPr lang="en-US" sz="3600" b="1" dirty="0" err="1"/>
              <a:t>d’OSSTF</a:t>
            </a:r>
            <a:r>
              <a:rPr lang="en-US" sz="3600" b="1" dirty="0"/>
              <a:t>/FEESO</a:t>
            </a:r>
          </a:p>
          <a:p>
            <a:pPr algn="ctr"/>
            <a:endParaRPr lang="en-US" sz="4000" b="1" dirty="0"/>
          </a:p>
          <a:p>
            <a:pPr algn="ctr"/>
            <a:r>
              <a:rPr lang="en-US" sz="2800" b="1" dirty="0"/>
              <a:t>Le 21 </a:t>
            </a:r>
            <a:r>
              <a:rPr lang="en-US" sz="2800" b="1" dirty="0" err="1"/>
              <a:t>août</a:t>
            </a:r>
            <a:r>
              <a:rPr lang="en-US" sz="2800" b="1" dirty="0"/>
              <a:t> 2026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925947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84007-12A7-6BB4-E43C-9513769D9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BD4805-436D-2ACF-9F33-4A2C52FD8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285" y="0"/>
            <a:ext cx="13853884" cy="78115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A41DB7-5B4F-7B46-3AD6-7FDCEE7B16BE}"/>
              </a:ext>
            </a:extLst>
          </p:cNvPr>
          <p:cNvSpPr txBox="1"/>
          <p:nvPr/>
        </p:nvSpPr>
        <p:spPr>
          <a:xfrm>
            <a:off x="584200" y="1524000"/>
            <a:ext cx="12866856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Introductions :</a:t>
            </a:r>
          </a:p>
          <a:p>
            <a:r>
              <a:rPr lang="en-US" sz="2400" dirty="0"/>
              <a:t>Donna Morrison, </a:t>
            </a:r>
            <a:r>
              <a:rPr lang="en-US" sz="2400" dirty="0" err="1"/>
              <a:t>Directrice</a:t>
            </a:r>
            <a:r>
              <a:rPr lang="en-US" sz="2400" dirty="0"/>
              <a:t> </a:t>
            </a:r>
            <a:r>
              <a:rPr lang="en-US" sz="2400" dirty="0" err="1"/>
              <a:t>générale</a:t>
            </a:r>
            <a:r>
              <a:rPr lang="en-US" sz="2400" dirty="0"/>
              <a:t>, OSSTF Benefits, Régime </a:t>
            </a:r>
            <a:r>
              <a:rPr lang="en-US" sz="2400" dirty="0" err="1"/>
              <a:t>d’assurance</a:t>
            </a:r>
            <a:r>
              <a:rPr lang="en-US" sz="2400" dirty="0"/>
              <a:t> de la FSSBE </a:t>
            </a:r>
            <a:r>
              <a:rPr lang="en-US" sz="2400" dirty="0" err="1"/>
              <a:t>d’OSSTF</a:t>
            </a:r>
            <a:r>
              <a:rPr lang="en-US" sz="2400" dirty="0"/>
              <a:t>/FEESO </a:t>
            </a:r>
          </a:p>
          <a:p>
            <a:r>
              <a:rPr lang="en-US" sz="2400" dirty="0"/>
              <a:t>Dayle Whittaker, </a:t>
            </a:r>
            <a:r>
              <a:rPr lang="en-US" sz="2400" dirty="0" err="1"/>
              <a:t>Directrice</a:t>
            </a:r>
            <a:r>
              <a:rPr lang="en-US" sz="2400" dirty="0"/>
              <a:t>, OSSTF Benefits, Régime </a:t>
            </a:r>
            <a:r>
              <a:rPr lang="en-US" sz="2400" dirty="0" err="1"/>
              <a:t>d’assurance</a:t>
            </a:r>
            <a:r>
              <a:rPr lang="en-US" sz="2400" dirty="0"/>
              <a:t> de la FSSBE </a:t>
            </a:r>
            <a:r>
              <a:rPr lang="en-US" sz="2400" dirty="0" err="1"/>
              <a:t>d’OSSTF</a:t>
            </a:r>
            <a:r>
              <a:rPr lang="en-US" sz="2400" dirty="0"/>
              <a:t>/FEESO </a:t>
            </a:r>
          </a:p>
          <a:p>
            <a:r>
              <a:rPr lang="en-US" sz="2400" b="1" dirty="0"/>
              <a:t>Ordre du jour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Qui est qui et qui fait quoi?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Quelles</a:t>
            </a:r>
            <a:r>
              <a:rPr lang="en-US" sz="2400" dirty="0"/>
              <a:t> </a:t>
            </a:r>
            <a:r>
              <a:rPr lang="en-US" sz="2400" dirty="0" err="1"/>
              <a:t>sont</a:t>
            </a:r>
            <a:r>
              <a:rPr lang="en-US" sz="2400" dirty="0"/>
              <a:t> les </a:t>
            </a:r>
            <a:r>
              <a:rPr lang="en-US" sz="2400" dirty="0" err="1"/>
              <a:t>garanties</a:t>
            </a:r>
            <a:r>
              <a:rPr lang="en-US" sz="2400" dirty="0"/>
              <a:t> </a:t>
            </a:r>
            <a:r>
              <a:rPr lang="en-US" sz="2400" dirty="0" err="1"/>
              <a:t>auxquelles</a:t>
            </a:r>
            <a:r>
              <a:rPr lang="en-US" sz="2400" dirty="0"/>
              <a:t> </a:t>
            </a:r>
            <a:r>
              <a:rPr lang="en-US" sz="2400" dirty="0" err="1"/>
              <a:t>ont</a:t>
            </a:r>
            <a:r>
              <a:rPr lang="en-US" sz="2400" dirty="0"/>
              <a:t> droit les </a:t>
            </a:r>
            <a:r>
              <a:rPr lang="en-US" sz="2400" dirty="0" err="1"/>
              <a:t>membres</a:t>
            </a:r>
            <a:r>
              <a:rPr lang="en-US" sz="2400" dirty="0"/>
              <a:t> </a:t>
            </a:r>
            <a:r>
              <a:rPr lang="en-US" sz="2400" dirty="0" err="1"/>
              <a:t>admissibles</a:t>
            </a:r>
            <a:r>
              <a:rPr lang="en-US" sz="2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Qui est admissible et à </a:t>
            </a:r>
            <a:r>
              <a:rPr lang="en-US" sz="2400" dirty="0" err="1"/>
              <a:t>quel</a:t>
            </a:r>
            <a:r>
              <a:rPr lang="en-US" sz="2400" dirty="0"/>
              <a:t> moment?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Comment un </a:t>
            </a:r>
            <a:r>
              <a:rPr lang="en-US" sz="2400" dirty="0" err="1"/>
              <a:t>membre</a:t>
            </a:r>
            <a:r>
              <a:rPr lang="en-US" sz="2400" dirty="0"/>
              <a:t> admissible </a:t>
            </a:r>
            <a:r>
              <a:rPr lang="en-US" sz="2400" dirty="0" err="1"/>
              <a:t>peut</a:t>
            </a:r>
            <a:r>
              <a:rPr lang="en-US" sz="2400" dirty="0"/>
              <a:t>-il </a:t>
            </a:r>
            <a:r>
              <a:rPr lang="en-US" sz="2400" dirty="0" err="1"/>
              <a:t>s’inscrire</a:t>
            </a:r>
            <a:r>
              <a:rPr lang="en-US" sz="2400" dirty="0"/>
              <a:t> au régime </a:t>
            </a:r>
            <a:r>
              <a:rPr lang="en-US" sz="2400" dirty="0" err="1"/>
              <a:t>ou</a:t>
            </a:r>
            <a:r>
              <a:rPr lang="en-US" sz="2400" dirty="0"/>
              <a:t> </a:t>
            </a:r>
            <a:r>
              <a:rPr lang="en-US" sz="2400" dirty="0" err="1"/>
              <a:t>choisir</a:t>
            </a:r>
            <a:r>
              <a:rPr lang="en-US" sz="2400" dirty="0"/>
              <a:t> de </a:t>
            </a:r>
            <a:r>
              <a:rPr lang="en-US" sz="2400" dirty="0" err="1"/>
              <a:t>nouvelles</a:t>
            </a:r>
            <a:r>
              <a:rPr lang="en-US" sz="2400" dirty="0"/>
              <a:t> </a:t>
            </a:r>
            <a:r>
              <a:rPr lang="en-US" sz="2400" dirty="0" err="1"/>
              <a:t>garanties</a:t>
            </a:r>
            <a:r>
              <a:rPr lang="en-US" sz="2400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Dates </a:t>
            </a:r>
            <a:r>
              <a:rPr lang="en-US" sz="2400" dirty="0" err="1"/>
              <a:t>limites</a:t>
            </a:r>
            <a:r>
              <a:rPr lang="en-US" sz="2400" dirty="0"/>
              <a:t> pour </a:t>
            </a:r>
            <a:r>
              <a:rPr lang="en-US" sz="2400" dirty="0" err="1"/>
              <a:t>l’inscription</a:t>
            </a:r>
            <a:r>
              <a:rPr lang="en-US" sz="2400" dirty="0"/>
              <a:t>/Restrictions </a:t>
            </a:r>
            <a:r>
              <a:rPr lang="en-US" sz="2400" dirty="0" err="1"/>
              <a:t>s’appliquant</a:t>
            </a:r>
            <a:r>
              <a:rPr lang="en-US" sz="2400" dirty="0"/>
              <a:t> aux </a:t>
            </a:r>
            <a:r>
              <a:rPr lang="en-US" sz="2400" dirty="0" err="1"/>
              <a:t>demandeurs</a:t>
            </a:r>
            <a:r>
              <a:rPr lang="en-US" sz="2400" dirty="0"/>
              <a:t> </a:t>
            </a:r>
            <a:r>
              <a:rPr lang="en-US" sz="2400" dirty="0" err="1"/>
              <a:t>tardifs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Code de </a:t>
            </a:r>
            <a:r>
              <a:rPr lang="en-US" sz="2400" dirty="0" err="1"/>
              <a:t>statut</a:t>
            </a:r>
            <a:r>
              <a:rPr lang="en-US" sz="2400" dirty="0"/>
              <a:t> des </a:t>
            </a:r>
            <a:r>
              <a:rPr lang="en-US" sz="2400" dirty="0" err="1"/>
              <a:t>membres</a:t>
            </a:r>
            <a:r>
              <a:rPr lang="en-US" sz="2400" dirty="0"/>
              <a:t> et incidence sur </a:t>
            </a:r>
            <a:r>
              <a:rPr lang="en-US" sz="2400" dirty="0" err="1"/>
              <a:t>leurs</a:t>
            </a:r>
            <a:r>
              <a:rPr lang="en-US" sz="2400" dirty="0"/>
              <a:t> </a:t>
            </a:r>
            <a:r>
              <a:rPr lang="en-US" sz="2400" dirty="0" err="1"/>
              <a:t>cotisations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Qu’arrive</a:t>
            </a:r>
            <a:r>
              <a:rPr lang="en-US" sz="2400" dirty="0"/>
              <a:t>-t-il </a:t>
            </a:r>
            <a:r>
              <a:rPr lang="en-US" sz="2400" dirty="0" err="1"/>
              <a:t>si</a:t>
            </a:r>
            <a:r>
              <a:rPr lang="en-US" sz="2400" dirty="0"/>
              <a:t> un </a:t>
            </a:r>
            <a:r>
              <a:rPr lang="en-US" sz="2400" dirty="0" err="1"/>
              <a:t>membre</a:t>
            </a:r>
            <a:r>
              <a:rPr lang="en-US" sz="2400" dirty="0"/>
              <a:t> est mis à pied?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Changements </a:t>
            </a:r>
            <a:r>
              <a:rPr lang="en-US" sz="2400" dirty="0" err="1"/>
              <a:t>prévus</a:t>
            </a:r>
            <a:r>
              <a:rPr lang="en-US" sz="2400" dirty="0"/>
              <a:t> le 1</a:t>
            </a:r>
            <a:r>
              <a:rPr lang="en-US" sz="2400" baseline="30000" dirty="0"/>
              <a:t>er</a:t>
            </a:r>
            <a:r>
              <a:rPr lang="en-US" sz="2400" dirty="0"/>
              <a:t> </a:t>
            </a:r>
            <a:r>
              <a:rPr lang="en-US" sz="2400" dirty="0" err="1"/>
              <a:t>septembre</a:t>
            </a:r>
            <a:r>
              <a:rPr lang="en-US" sz="2400" dirty="0"/>
              <a:t> 2026 – </a:t>
            </a:r>
            <a:r>
              <a:rPr lang="en-US" sz="2400" dirty="0" err="1"/>
              <a:t>optimisation</a:t>
            </a:r>
            <a:r>
              <a:rPr lang="en-US" sz="2400" dirty="0"/>
              <a:t> du régime et </a:t>
            </a:r>
            <a:r>
              <a:rPr lang="en-US" sz="2400" dirty="0" err="1"/>
              <a:t>cotisations</a:t>
            </a:r>
            <a:r>
              <a:rPr lang="en-US" sz="2400" dirty="0"/>
              <a:t> des </a:t>
            </a:r>
            <a:r>
              <a:rPr lang="en-US" sz="2400" dirty="0" err="1"/>
              <a:t>membres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Documents </a:t>
            </a:r>
            <a:r>
              <a:rPr lang="en-US" sz="2400" dirty="0" err="1"/>
              <a:t>d’information</a:t>
            </a:r>
            <a:r>
              <a:rPr lang="en-US" sz="2400" dirty="0"/>
              <a:t> </a:t>
            </a:r>
            <a:r>
              <a:rPr lang="en-US" sz="2400" dirty="0" err="1"/>
              <a:t>disponibles</a:t>
            </a:r>
            <a:r>
              <a:rPr lang="en-US" sz="2400" dirty="0"/>
              <a:t> aux </a:t>
            </a:r>
            <a:r>
              <a:rPr lang="en-US" sz="2400" dirty="0" err="1"/>
              <a:t>membres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Vos questions et </a:t>
            </a:r>
            <a:r>
              <a:rPr lang="en-US" sz="2400" dirty="0" err="1"/>
              <a:t>commentaires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458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A9A685-6565-51FC-287B-93E25E3F9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285" y="0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7088BE-EA15-09DC-A186-19DE332894AC}"/>
              </a:ext>
            </a:extLst>
          </p:cNvPr>
          <p:cNvSpPr txBox="1">
            <a:spLocks/>
          </p:cNvSpPr>
          <p:nvPr/>
        </p:nvSpPr>
        <p:spPr>
          <a:xfrm>
            <a:off x="1193800" y="1676400"/>
            <a:ext cx="11811000" cy="49492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8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800" b="1" kern="0" dirty="0">
                <a:solidFill>
                  <a:sysClr val="windowText" lastClr="000000"/>
                </a:solidFill>
              </a:rPr>
              <a:t>/FEESO – Qui est qui et qui fait quoi? </a:t>
            </a:r>
            <a:endParaRPr lang="en-CA" sz="28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0C04F-A914-50A5-49EA-DE7AA9306C15}"/>
              </a:ext>
            </a:extLst>
          </p:cNvPr>
          <p:cNvSpPr txBox="1"/>
          <p:nvPr/>
        </p:nvSpPr>
        <p:spPr>
          <a:xfrm>
            <a:off x="1346200" y="2171326"/>
            <a:ext cx="116586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Qu’est-ce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Fiducie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santé 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bénéfice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d’employés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(FSSBE)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/FEESO?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FSSBE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créé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2016 et a pour but principal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d’offrir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avantages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durables à long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terme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/FEESO.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Deux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régimes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d’avantages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été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mis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place;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l’un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destiné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enseignantes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enseignants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au personnel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enseignant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suppléant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 (SLD)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l’autre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l’intention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travailleuses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travailleurs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éducation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ceux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travaillant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 (ALD)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régimes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gérés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 le conseil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d’administration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conformément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la convention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fiducie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santé 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bénéfice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d’employés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Il y a trois parties qui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signataires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convention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fiducie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-  OSSTF,  la Couronne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l’ACÉPO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maintenant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CEA)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Cliquez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ici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pour voir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 conseil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d’administration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le personnel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 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Notre conseil - OSSTF Benefits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1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A9A685-6565-51FC-287B-93E25E3F9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285" y="0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7088BE-EA15-09DC-A186-19DE332894AC}"/>
              </a:ext>
            </a:extLst>
          </p:cNvPr>
          <p:cNvSpPr txBox="1">
            <a:spLocks/>
          </p:cNvSpPr>
          <p:nvPr/>
        </p:nvSpPr>
        <p:spPr>
          <a:xfrm>
            <a:off x="1193800" y="1981200"/>
            <a:ext cx="11811000" cy="381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8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800" b="1" kern="0" dirty="0">
                <a:solidFill>
                  <a:sysClr val="windowText" lastClr="000000"/>
                </a:solidFill>
              </a:rPr>
              <a:t>/FEESO – Qui est qui et qui fait quoi? </a:t>
            </a:r>
            <a:endParaRPr lang="en-CA" sz="28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0C04F-A914-50A5-49EA-DE7AA9306C15}"/>
              </a:ext>
            </a:extLst>
          </p:cNvPr>
          <p:cNvSpPr txBox="1"/>
          <p:nvPr/>
        </p:nvSpPr>
        <p:spPr>
          <a:xfrm>
            <a:off x="1955800" y="2667000"/>
            <a:ext cx="8382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Selon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énoncé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mission, le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rôle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consiste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promouvoir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soutenir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mieux-être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des participants au régime et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familles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offrant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santé et de bien-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complètes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durables, grâce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l’excellence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gouvernance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de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services. 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6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552A-E878-E9EB-C44E-1E04E3801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393CB2-0C77-91D5-FEFB-854D65599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285" y="0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063FCEF-14CC-634E-8045-B2A3D8B39509}"/>
              </a:ext>
            </a:extLst>
          </p:cNvPr>
          <p:cNvSpPr txBox="1">
            <a:spLocks/>
          </p:cNvSpPr>
          <p:nvPr/>
        </p:nvSpPr>
        <p:spPr>
          <a:xfrm>
            <a:off x="1193800" y="1981200"/>
            <a:ext cx="10991850" cy="381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kern="0" dirty="0">
                <a:solidFill>
                  <a:sysClr val="windowText" lastClr="000000"/>
                </a:solidFill>
              </a:rPr>
              <a:t>Régimes de la FSSBE </a:t>
            </a:r>
            <a:r>
              <a:rPr lang="en-US" sz="28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800" b="1" kern="0" dirty="0">
                <a:solidFill>
                  <a:sysClr val="windowText" lastClr="000000"/>
                </a:solidFill>
              </a:rPr>
              <a:t>/FEESO – Qui est qui et qui fait quoi?</a:t>
            </a:r>
            <a:endParaRPr lang="en-CA" sz="28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A28DA8-56FA-C62C-AD44-8F06F024995A}"/>
              </a:ext>
            </a:extLst>
          </p:cNvPr>
          <p:cNvSpPr txBox="1"/>
          <p:nvPr/>
        </p:nvSpPr>
        <p:spPr>
          <a:xfrm>
            <a:off x="1879600" y="2667000"/>
            <a:ext cx="92964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Les régimes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d’offrir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aux participants :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protection santé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complète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personnes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charge,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sécurité financière 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abordable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durabilité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tant par rapport aux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qu’aux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protections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expérience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améliorée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000" dirty="0"/>
              <a:t> </a:t>
            </a:r>
            <a:r>
              <a:rPr lang="en-CA" sz="2000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OSSTF_ELHT_</a:t>
            </a:r>
            <a:r>
              <a:rPr lang="en-CA" sz="200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use-it-well-and-ELHT-Model-Infograph-French-2024.cleaned-2.pdf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142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D275C-0440-DB0C-02C9-59EFF0A29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44EBB11-566B-84A0-7921-A965772566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08223" y="-39188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7E11D4D-B738-4701-1B32-EFED321ABF2A}"/>
              </a:ext>
            </a:extLst>
          </p:cNvPr>
          <p:cNvSpPr txBox="1">
            <a:spLocks/>
          </p:cNvSpPr>
          <p:nvPr/>
        </p:nvSpPr>
        <p:spPr>
          <a:xfrm>
            <a:off x="1193800" y="1447800"/>
            <a:ext cx="12890442" cy="381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 – Qui est qui et qui fait quoi?</a:t>
            </a:r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9BDCA-D72B-1621-36DC-57D729AE2985}"/>
              </a:ext>
            </a:extLst>
          </p:cNvPr>
          <p:cNvSpPr txBox="1"/>
          <p:nvPr/>
        </p:nvSpPr>
        <p:spPr>
          <a:xfrm>
            <a:off x="1193800" y="1981200"/>
            <a:ext cx="9829800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 conseil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d’administration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 est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supervision des régimes,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notamment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conditions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d’admissibilité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aux régimes et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activités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fournisseurs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service.   </a:t>
            </a:r>
          </a:p>
          <a:p>
            <a:endParaRPr lang="en-US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convention collective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négociée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collaboration avec le CODE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CEA et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ministère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l’Éducation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dans le cadre de la table centrale,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déterminent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financement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continu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régimes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fonction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l’ETP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financement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ainsi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constituent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seules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sources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financement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n’existe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source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financement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financement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s’avère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insuffisant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couvrir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coûts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régimes, 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n’y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deux options possibles :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Mettre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oeuvre un plan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maîtrise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coûts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apportant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modifications au régime,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Augmenter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871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A9A685-6565-51FC-287B-93E25E3F9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7088BE-EA15-09DC-A186-19DE332894AC}"/>
              </a:ext>
            </a:extLst>
          </p:cNvPr>
          <p:cNvSpPr txBox="1">
            <a:spLocks/>
          </p:cNvSpPr>
          <p:nvPr/>
        </p:nvSpPr>
        <p:spPr>
          <a:xfrm>
            <a:off x="1193800" y="1981200"/>
            <a:ext cx="10991850" cy="381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Qui est qui est qui fait quoi?</a:t>
            </a:r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0C04F-A914-50A5-49EA-DE7AA9306C15}"/>
              </a:ext>
            </a:extLst>
          </p:cNvPr>
          <p:cNvSpPr txBox="1"/>
          <p:nvPr/>
        </p:nvSpPr>
        <p:spPr>
          <a:xfrm>
            <a:off x="1270000" y="2514600"/>
            <a:ext cx="960120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Voici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fournisseurs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service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actuels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régimes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 la FSSBE D’OSSTF/FEESO 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 FSSBE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/FEESO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Promoteur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régimes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 RAEO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administrateur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régimes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Manuvie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payeur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règlement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assureur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l’assurance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vie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 Teachers Life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assureur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l’assurance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DMA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décès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mutilation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accidentels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CUBIC Health – processus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d’autorisation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préalable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spécialisés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FACET</a:t>
            </a: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MemberRx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distributeur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exclusif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certains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élevé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2000" dirty="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CA" sz="2000" dirty="0" err="1">
                <a:solidFill>
                  <a:schemeClr val="tx2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infographie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993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822E8-22ED-06CD-D0ED-ED1697F49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25F0C5-93D7-CCFD-EC32-7CA6FDC72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87400" y="0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F4F525D-C187-0118-4590-702708166C45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9144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Quelles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sont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les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garanties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br>
              <a:rPr lang="en-US" sz="2400" b="1" kern="0" dirty="0">
                <a:solidFill>
                  <a:sysClr val="windowText" lastClr="000000"/>
                </a:solidFill>
              </a:rPr>
            </a:br>
            <a:r>
              <a:rPr lang="en-US" sz="2400" b="1" kern="0" dirty="0">
                <a:solidFill>
                  <a:sysClr val="windowText" lastClr="000000"/>
                </a:solidFill>
              </a:rPr>
              <a:t>du 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d’avantages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sociaux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auxquelles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les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admissibles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ont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droit</a:t>
            </a:r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1EB718-7CEA-9AF3-9C9D-A8CA6E4ED6E7}"/>
              </a:ext>
            </a:extLst>
          </p:cNvPr>
          <p:cNvSpPr txBox="1"/>
          <p:nvPr/>
        </p:nvSpPr>
        <p:spPr>
          <a:xfrm>
            <a:off x="508000" y="2286000"/>
            <a:ext cx="120396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Assurance vie de base et assurance DMA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décès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mutilation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accidentiels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obligatoires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–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calculées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sur la base de deux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salaire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annuel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Assurance vie facultative pour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conjointes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conjoints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enfants à charge, à participation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volontaire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Assurance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santé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à participation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volontaire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disponibles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entrent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vigueur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premier jour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admissible*.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prennent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selon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première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éventualités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suivantes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date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laquelle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admissible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retraite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démissionne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date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laquelle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n’est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plus admissible (p. ex., le dernier jour de travail du personnel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enseignant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suppléant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durée, et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travailleuses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travailleurs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éducation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  Pour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prennent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exercer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activement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68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E15D4-401F-7D12-072F-BCB28409C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9223BC-CB57-70CF-6F64-91D4C6B68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" y="-54565"/>
            <a:ext cx="13853886" cy="78115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2B0EB6-CB0E-2C8C-809A-4B0755738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8993"/>
            <a:ext cx="12185650" cy="615553"/>
          </a:xfrm>
        </p:spPr>
        <p:txBody>
          <a:bodyPr/>
          <a:lstStyle/>
          <a:p>
            <a:r>
              <a:rPr lang="en-US" sz="4000" dirty="0"/>
              <a:t>Régimes de la FSSBE </a:t>
            </a:r>
            <a:r>
              <a:rPr lang="en-US" sz="4000" dirty="0" err="1"/>
              <a:t>d’OSSTF</a:t>
            </a:r>
            <a:r>
              <a:rPr lang="en-US" sz="4000" dirty="0"/>
              <a:t>/FEESO</a:t>
            </a:r>
            <a:endParaRPr lang="en-CA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5E3DD6-23FC-8BBF-E2FA-16174BE9986B}"/>
              </a:ext>
            </a:extLst>
          </p:cNvPr>
          <p:cNvSpPr txBox="1"/>
          <p:nvPr/>
        </p:nvSpPr>
        <p:spPr>
          <a:xfrm>
            <a:off x="1346200" y="2139182"/>
            <a:ext cx="582929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Guide sur le régime </a:t>
            </a:r>
            <a:r>
              <a:rPr lang="en-US" dirty="0" err="1"/>
              <a:t>d’assurance</a:t>
            </a:r>
            <a:r>
              <a:rPr lang="en-US" dirty="0"/>
              <a:t> de la FSSBE </a:t>
            </a:r>
            <a:r>
              <a:rPr lang="en-US" dirty="0" err="1"/>
              <a:t>d’OSSTF</a:t>
            </a:r>
            <a:r>
              <a:rPr lang="en-US" dirty="0"/>
              <a:t>/FEESO </a:t>
            </a:r>
          </a:p>
          <a:p>
            <a:br>
              <a:rPr lang="en-CA" u="sng" dirty="0"/>
            </a:br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OSSTF-ELHT-FR-BAAG-09-2026-FR</a:t>
            </a:r>
            <a:endParaRPr lang="en-C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r>
              <a:rPr lang="en-US" dirty="0" err="1"/>
              <a:t>Fournit</a:t>
            </a:r>
            <a:r>
              <a:rPr lang="en-US" dirty="0"/>
              <a:t> des </a:t>
            </a:r>
            <a:r>
              <a:rPr lang="en-US" dirty="0" err="1"/>
              <a:t>renseignement</a:t>
            </a:r>
            <a:r>
              <a:rPr lang="en-US" dirty="0"/>
              <a:t> sur : 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Vos </a:t>
            </a:r>
            <a:r>
              <a:rPr lang="en-US" dirty="0" err="1"/>
              <a:t>garanties</a:t>
            </a:r>
            <a:r>
              <a:rPr lang="en-US" dirty="0"/>
              <a:t> </a:t>
            </a:r>
            <a:r>
              <a:rPr lang="en-US" dirty="0" err="1"/>
              <a:t>d’assurance</a:t>
            </a:r>
            <a:r>
              <a:rPr lang="en-US" dirty="0"/>
              <a:t> de la FSSBE </a:t>
            </a:r>
            <a:r>
              <a:rPr lang="en-US" dirty="0" err="1"/>
              <a:t>d’OSSTF</a:t>
            </a:r>
            <a:r>
              <a:rPr lang="en-US" dirty="0"/>
              <a:t>/FEESO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Comprendre</a:t>
            </a:r>
            <a:r>
              <a:rPr lang="en-US" dirty="0"/>
              <a:t> </a:t>
            </a:r>
            <a:r>
              <a:rPr lang="en-US" dirty="0" err="1"/>
              <a:t>vos</a:t>
            </a:r>
            <a:r>
              <a:rPr lang="en-US" dirty="0"/>
              <a:t> </a:t>
            </a:r>
            <a:r>
              <a:rPr lang="en-US" dirty="0" err="1"/>
              <a:t>garanties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vertu du régime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La conception du régime de la FSSBE </a:t>
            </a:r>
            <a:r>
              <a:rPr lang="en-US" b="1" dirty="0" err="1"/>
              <a:t>d’OSSTF</a:t>
            </a:r>
            <a:r>
              <a:rPr lang="en-US" b="1" dirty="0"/>
              <a:t>/FEESO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 processus </a:t>
            </a:r>
            <a:r>
              <a:rPr lang="en-US" dirty="0" err="1"/>
              <a:t>d’inscription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L’utilisation</a:t>
            </a:r>
            <a:r>
              <a:rPr lang="en-US" dirty="0"/>
              <a:t> </a:t>
            </a:r>
            <a:r>
              <a:rPr lang="en-US" dirty="0" err="1"/>
              <a:t>responsable</a:t>
            </a:r>
            <a:r>
              <a:rPr lang="en-US" dirty="0"/>
              <a:t> du régime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Le guide est </a:t>
            </a:r>
            <a:r>
              <a:rPr lang="en-US" dirty="0" err="1"/>
              <a:t>envoyé</a:t>
            </a:r>
            <a:r>
              <a:rPr lang="en-US" dirty="0"/>
              <a:t> à </a:t>
            </a:r>
            <a:r>
              <a:rPr lang="en-US" dirty="0" err="1"/>
              <a:t>tous</a:t>
            </a:r>
            <a:r>
              <a:rPr lang="en-US" dirty="0"/>
              <a:t> les </a:t>
            </a:r>
            <a:r>
              <a:rPr lang="en-US" dirty="0" err="1"/>
              <a:t>membres</a:t>
            </a:r>
            <a:r>
              <a:rPr lang="en-US" dirty="0"/>
              <a:t> </a:t>
            </a:r>
            <a:r>
              <a:rPr lang="en-US" dirty="0" err="1"/>
              <a:t>admissibles</a:t>
            </a:r>
            <a:r>
              <a:rPr lang="en-US" dirty="0"/>
              <a:t> au début de </a:t>
            </a:r>
            <a:r>
              <a:rPr lang="en-US" dirty="0" err="1"/>
              <a:t>chaque</a:t>
            </a:r>
            <a:r>
              <a:rPr lang="en-US" dirty="0"/>
              <a:t> </a:t>
            </a:r>
            <a:r>
              <a:rPr lang="en-US" dirty="0" err="1"/>
              <a:t>année</a:t>
            </a:r>
            <a:r>
              <a:rPr lang="en-US" dirty="0"/>
              <a:t> </a:t>
            </a:r>
            <a:r>
              <a:rPr lang="en-US" dirty="0" err="1"/>
              <a:t>scolaire</a:t>
            </a:r>
            <a:r>
              <a:rPr lang="en-US" dirty="0"/>
              <a:t> et </a:t>
            </a:r>
            <a:r>
              <a:rPr lang="en-US" dirty="0" err="1"/>
              <a:t>publié</a:t>
            </a:r>
            <a:r>
              <a:rPr lang="en-US" dirty="0"/>
              <a:t> sur le site Web </a:t>
            </a:r>
            <a:r>
              <a:rPr lang="en-US" dirty="0" err="1"/>
              <a:t>d’OSSTF</a:t>
            </a:r>
            <a:r>
              <a:rPr lang="en-US" dirty="0"/>
              <a:t> Benefits.</a:t>
            </a:r>
          </a:p>
          <a:p>
            <a:r>
              <a:rPr lang="en-CA" u="sng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 Benefits</a:t>
            </a:r>
            <a:r>
              <a:rPr lang="en-CA" dirty="0">
                <a:solidFill>
                  <a:schemeClr val="accent1"/>
                </a:solidFill>
              </a:rPr>
              <a:t> 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B69C62-E059-0CF5-56A2-BBB7FBABEC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586" y="-67535"/>
            <a:ext cx="5198675" cy="6970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3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EAA1D-BD2E-5A5A-B21D-4D8AE6E2A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79903B-D48E-DEC1-86FE-ABDBFC6AFB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0F3318D-EBF7-5228-ADD4-6B4243E45B17}"/>
              </a:ext>
            </a:extLst>
          </p:cNvPr>
          <p:cNvSpPr txBox="1">
            <a:spLocks/>
          </p:cNvSpPr>
          <p:nvPr/>
        </p:nvSpPr>
        <p:spPr>
          <a:xfrm>
            <a:off x="431800" y="1574907"/>
            <a:ext cx="11753850" cy="55869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Qui est admissible et à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quel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moment?</a:t>
            </a:r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3EB64A-36F3-0388-15D1-13B7E927D29E}"/>
              </a:ext>
            </a:extLst>
          </p:cNvPr>
          <p:cNvSpPr txBox="1"/>
          <p:nvPr/>
        </p:nvSpPr>
        <p:spPr>
          <a:xfrm>
            <a:off x="1270000" y="2133601"/>
            <a:ext cx="815340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des districts 1 à 33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d,OSSTF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/FEESO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contrats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négociés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vertu de la Loi sur la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négociation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collective dans les conseils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scolaires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(School Board Collective Bargaining Act),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notamment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lvl="0"/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Tout le personnel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enseignant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et 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travailleurs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travailleuses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éducation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détiennent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contrat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permanent</a:t>
            </a:r>
          </a:p>
          <a:p>
            <a:pPr lvl="0"/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Le personnel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enseignant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suppléant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 admissible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l’affectation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est de 90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civils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plus</a:t>
            </a:r>
          </a:p>
          <a:p>
            <a:pPr lvl="0"/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Le personnel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enseignant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de jour pour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adultes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admissible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l’affectation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b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de 90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civils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plus</a:t>
            </a:r>
          </a:p>
          <a:p>
            <a:pPr lvl="0"/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travailleurs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travailleuses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éducation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l’affectation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de longue durée est </a:t>
            </a:r>
            <a:b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de 90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civils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plus</a:t>
            </a:r>
          </a:p>
          <a:p>
            <a:pPr lvl="0"/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prennent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toujours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à la date à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laquelle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commence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l’affectation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admissible :  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demandes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remboursement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seront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prises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charge et les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rétroactives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600" dirty="0" err="1">
                <a:latin typeface="Arial" panose="020B0604020202020204" pitchFamily="34" charset="0"/>
                <a:cs typeface="Arial" panose="020B0604020202020204" pitchFamily="34" charset="0"/>
              </a:rPr>
              <a:t>s'appliqueront</a:t>
            </a:r>
            <a:r>
              <a:rPr lang="en-CA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CA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 - OSSTF Benefits</a:t>
            </a:r>
            <a:r>
              <a:rPr lang="en-CA" sz="1600" dirty="0">
                <a:solidFill>
                  <a:schemeClr val="accent1"/>
                </a:solidFill>
              </a:rPr>
              <a:t>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961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4755DD-51F2-9DE3-F381-74E0C1361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31109F-8FB4-72B6-92DC-330F69C30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636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4D0D9B4-3BAC-C240-A8C4-649430309339}"/>
              </a:ext>
            </a:extLst>
          </p:cNvPr>
          <p:cNvSpPr txBox="1">
            <a:spLocks/>
          </p:cNvSpPr>
          <p:nvPr/>
        </p:nvSpPr>
        <p:spPr>
          <a:xfrm>
            <a:off x="1193800" y="1676400"/>
            <a:ext cx="1099185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 </a:t>
            </a:r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208F32-EF50-D22F-1CC0-E119D6C2E463}"/>
              </a:ext>
            </a:extLst>
          </p:cNvPr>
          <p:cNvSpPr txBox="1"/>
          <p:nvPr/>
        </p:nvSpPr>
        <p:spPr>
          <a:xfrm>
            <a:off x="1270000" y="2378467"/>
            <a:ext cx="1172028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procédure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aux régimes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 est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suivante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conseils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scolaires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autorités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scolaires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chargés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fournir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les données du Système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d’information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ressources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humaines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(SIRH) au RAEO. Une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données reçues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importées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système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 RAEO,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« invitation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s’inscrire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» sera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envoyée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courriel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adresse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courriel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 conseil)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disposent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31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compter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date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d'envoi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invitation pour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choisir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période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deux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courriels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relance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également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envoyés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bénéficient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automatiquement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couverture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obligatoire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base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matière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-vie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DMA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décès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mutilation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accidentels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); la prime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correspondant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charge par le Régime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/FEESO et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feuillets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T4A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émis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788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034C9-BAE1-B004-63B6-D7C8C5DA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9E0F7B-357A-899A-8D57-C0B49D044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4401800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E4979C9-7F8B-DB72-C032-A247D868E889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69369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 </a:t>
            </a:r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DA7AB-69D8-CCC8-D663-51A9EAA696E8}"/>
              </a:ext>
            </a:extLst>
          </p:cNvPr>
          <p:cNvSpPr txBox="1"/>
          <p:nvPr/>
        </p:nvSpPr>
        <p:spPr>
          <a:xfrm>
            <a:off x="1193800" y="2388742"/>
            <a:ext cx="10591800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finaliser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procédure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d'inscription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le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devra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se connecter par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l’entremise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son compte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rendant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member.otip.com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Les nouveaux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devront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d'abord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créer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 compte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1.1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member.otip.com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Connexion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1.2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Lors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première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connexion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vous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devez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saisir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l’adresse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électronique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choix et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créer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 mot de passe.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Continuer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1.3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 code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vérification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à quatre chiffres vous sera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envoyé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l’adresse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électronique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choix à des fins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d’authentification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Après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avoir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code,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Continuer.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1.4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saisit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son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numéro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recevoir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autre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code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vérification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/>
          </a:p>
          <a:p>
            <a:endParaRPr lang="en-CA" dirty="0"/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solidFill>
                <a:schemeClr val="accent1"/>
              </a:solidFill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1 - Create your account image">
            <a:extLst>
              <a:ext uri="{FF2B5EF4-FFF2-40B4-BE49-F238E27FC236}">
                <a16:creationId xmlns:a16="http://schemas.microsoft.com/office/drawing/2014/main" id="{8E128754-5E4E-BDFE-6BBD-FEFDB9F90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883" y="4575327"/>
            <a:ext cx="3367522" cy="2908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EDFD5D-1DBC-0701-7217-D30D7A551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071" y="4575327"/>
            <a:ext cx="2330697" cy="29088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DE2F6F-4468-6FDF-1AEE-4E1721F99C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2200" y="4558067"/>
            <a:ext cx="2651606" cy="292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076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65FE2-30EE-23D6-2E53-57C2DCF66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AD24F8-E069-A599-2B24-B6447A8275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4528800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F9A9598-C407-925A-8226-AA04803FE4F9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62029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 </a:t>
            </a:r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2F4D2-57AA-B911-FB5F-B2DE6DF3DE2E}"/>
              </a:ext>
            </a:extLst>
          </p:cNvPr>
          <p:cNvSpPr txBox="1"/>
          <p:nvPr/>
        </p:nvSpPr>
        <p:spPr>
          <a:xfrm>
            <a:off x="1193800" y="2388742"/>
            <a:ext cx="8305800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1.5 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Configurez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NIP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d’accès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pour valider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identité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lorsque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vous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appelez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le RAEO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afin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d’obtenir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l’aide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facultatif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).  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pouvez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cocher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la case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« 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Établir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NIP plus tard »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sauter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étape.  </a:t>
            </a:r>
          </a:p>
          <a:p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1. 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Pour terminer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inscription,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Terminer.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CA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Deuxième étape : Commencer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inscription</a:t>
            </a:r>
          </a:p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2.1 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connecté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Mon compte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collective.</a:t>
            </a:r>
          </a:p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2.2 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Gérer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 </a:t>
            </a:r>
          </a:p>
          <a:p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2.3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Commencer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sous 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Personne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nouvellement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engagée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/admissible</a:t>
            </a:r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F0439E-E039-B5EB-1F82-B47A8F4C6A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164" t="3666" r="14738" b="106"/>
          <a:stretch>
            <a:fillRect/>
          </a:stretch>
        </p:blipFill>
        <p:spPr>
          <a:xfrm>
            <a:off x="7061200" y="2667001"/>
            <a:ext cx="3139414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28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BBF34-4B17-B006-791A-DBDA1EFE4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D18A6F-47D3-637E-D5DC-EBCD2DDBF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14C674D-4A10-DFA5-AF9C-9A6EEA10FEF0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69369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CBFC17-77BB-DC7C-13F7-C3C035263884}"/>
              </a:ext>
            </a:extLst>
          </p:cNvPr>
          <p:cNvSpPr txBox="1"/>
          <p:nvPr/>
        </p:nvSpPr>
        <p:spPr>
          <a:xfrm>
            <a:off x="1193800" y="2388742"/>
            <a:ext cx="1120140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Troisième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étape : Terminer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inscription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Pour vous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inscrire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collective, vous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devez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suivre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les étapes sous 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Personne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nouvellement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engagée</a:t>
            </a:r>
            <a:r>
              <a:rPr lang="en-CA" sz="1700" b="1" dirty="0">
                <a:latin typeface="Arial" panose="020B0604020202020204" pitchFamily="34" charset="0"/>
                <a:cs typeface="Arial" panose="020B0604020202020204" pitchFamily="34" charset="0"/>
              </a:rPr>
              <a:t>/admissible 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A. Couverture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familiale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individuelle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familiale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. Si vous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optez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familiale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indiquez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renseignements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sur les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personnes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à charge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.); 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    En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remplissant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les sections B et C, les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sélectionner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de santé et/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B. Assurance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maladie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complémentaire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C.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; 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D. Assurance-vie et assurance DMA (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décès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et mutilation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accidentels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) (assurance-vie facultative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conjoint, enfant (Vous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disposez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31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après la naissance d’un enfant pour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souscrire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assurance); </a:t>
            </a:r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E.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Bénéficiaires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 F. Terminer </a:t>
            </a:r>
            <a:r>
              <a:rPr lang="en-CA" sz="1700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sz="1700" dirty="0">
                <a:latin typeface="Arial" panose="020B0604020202020204" pitchFamily="34" charset="0"/>
                <a:cs typeface="Arial" panose="020B0604020202020204" pitchFamily="34" charset="0"/>
              </a:rPr>
              <a:t> inscription.  </a:t>
            </a:r>
          </a:p>
          <a:p>
            <a:endParaRPr lang="en-CA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solidFill>
                  <a:schemeClr val="accent1"/>
                </a:solidFill>
              </a:rPr>
              <a:t> </a:t>
            </a:r>
            <a:r>
              <a:rPr lang="en-CA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Aide à l’inscription | OTIP RAEO</a:t>
            </a:r>
            <a:r>
              <a:rPr lang="en-CA" dirty="0">
                <a:solidFill>
                  <a:schemeClr val="accent1"/>
                </a:solidFill>
              </a:rPr>
              <a:t> </a:t>
            </a:r>
            <a:endParaRPr lang="en-CA" sz="17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/>
              <a:t> 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351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7C558-3FB4-1E72-5B8B-AF87897CA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2FB6B6-CC91-E222-9BA6-8D40328DC9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A9DC9FB-8F29-C756-F827-E17C579E847C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72800" cy="71347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 </a:t>
            </a:r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060112-F0E7-F4FE-3664-A00B4BD4A570}"/>
              </a:ext>
            </a:extLst>
          </p:cNvPr>
          <p:cNvSpPr txBox="1"/>
          <p:nvPr/>
        </p:nvSpPr>
        <p:spPr>
          <a:xfrm>
            <a:off x="1346200" y="2388742"/>
            <a:ext cx="112014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période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initiale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terminée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Souscrire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assurance-vie facultative, nouvelle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supplémentaire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pour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eux-mêmes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conjoint (à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l'exclusion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l'assurance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-vie facultative pour les enfants à charge);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Réduire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résilier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santé et/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(par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exemple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passer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d'une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familiale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individuelle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résilier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complètement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la couverture);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 PEUT PAS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sélectionner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nouvelle couverture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santé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sans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soumis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aux restrictions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applicables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tardifs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sauf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d’un changement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dans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vie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personnelle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événement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la vie).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389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A4706-ABB1-4883-C9FB-4F49A59B8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7DA93D-02F8-3BBD-CA54-D4F39505FA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5165414-5A6B-F5BA-2E8C-9657DA9F54DD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75524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C35BCA-02D4-85BF-12FE-3D27ADC7656F}"/>
              </a:ext>
            </a:extLst>
          </p:cNvPr>
          <p:cNvSpPr txBox="1"/>
          <p:nvPr/>
        </p:nvSpPr>
        <p:spPr>
          <a:xfrm>
            <a:off x="1346200" y="2388742"/>
            <a:ext cx="112776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disposent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nouvelle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possibilité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les 31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événement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vie,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soit personnel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permettant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choisir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nouvelles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couvertures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santé et/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sans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aucune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restriction.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Qu’est-ce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événement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la vie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d’un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Une augmentation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l’équivalent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temps plein (ETP) du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(par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exemple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passer d’un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équivalent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temps plein de 0,67 à 1,0)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Une nouvelle affectation d’un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suppléant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à durée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déterminée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d’un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de longue durée,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durée est de 90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civils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plus (il ne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s’agit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prolongation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affectation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charge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nouvellement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admissible (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mariage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/conjoint de fait, naissance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adoption d’un enfant)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Perte de la couverture du conjoint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Remarque :  Un conjoint est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défini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conjoint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légal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vivant avec vous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 manière continue dans 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rôle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similaire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celui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d’un conjoint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marié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depuis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5319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F67FE-98B8-85EC-BD1C-DA2390022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38D235-BA29-21EA-2C36-CF62A5716F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F300125-237F-8E47-DE9A-237718F2412B}"/>
              </a:ext>
            </a:extLst>
          </p:cNvPr>
          <p:cNvSpPr txBox="1">
            <a:spLocks/>
          </p:cNvSpPr>
          <p:nvPr/>
        </p:nvSpPr>
        <p:spPr>
          <a:xfrm>
            <a:off x="1193800" y="1600200"/>
            <a:ext cx="10991850" cy="762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4B5000-4972-84E4-A8F2-E12504F1CDEC}"/>
              </a:ext>
            </a:extLst>
          </p:cNvPr>
          <p:cNvSpPr txBox="1"/>
          <p:nvPr/>
        </p:nvSpPr>
        <p:spPr>
          <a:xfrm>
            <a:off x="1346200" y="2388742"/>
            <a:ext cx="1083945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Toute augmentation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l'équivalent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temps plein (ETP) d'un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toute nouvelle affectation à durée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déterminée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durée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limitée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durée est de 90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civils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plus, sera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signalée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 le Conseil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l'autorité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scolaire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 RAEO, et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se verra proposer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nouvelle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possibilité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Si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fait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nouvelle couverture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santé et/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les 31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réception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invitation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s’inscrire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pourra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effectuer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nouveaux choix sans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soumis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aux restrictions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applicables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tardifs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d'autres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situations,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telles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l'ajout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d'une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charge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nouvellement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admissible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la couverture du conjoint, 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doit demander la modification de la couverture car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ne sera pas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prise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compte dans les données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transmises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 RAEO.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doit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effectuer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les 31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le changement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dans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personnelle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508167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19211-9388-C291-DB2E-5283199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1E1768-FBB2-A074-0D68-F41BE4AEDC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B3D1E40-B3F0-77DF-0608-2B9770165F67}"/>
              </a:ext>
            </a:extLst>
          </p:cNvPr>
          <p:cNvSpPr txBox="1">
            <a:spLocks/>
          </p:cNvSpPr>
          <p:nvPr/>
        </p:nvSpPr>
        <p:spPr>
          <a:xfrm>
            <a:off x="1193800" y="1524000"/>
            <a:ext cx="10991850" cy="5334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dirty="0"/>
              <a:t>Comment un </a:t>
            </a:r>
            <a:r>
              <a:rPr lang="en-US" sz="2400" b="1" dirty="0" err="1"/>
              <a:t>membre</a:t>
            </a:r>
            <a:r>
              <a:rPr lang="en-US" sz="2400" b="1" dirty="0"/>
              <a:t> admissible </a:t>
            </a:r>
            <a:r>
              <a:rPr lang="en-US" sz="2400" b="1" dirty="0" err="1"/>
              <a:t>peut</a:t>
            </a:r>
            <a:r>
              <a:rPr lang="en-US" sz="2400" b="1" dirty="0"/>
              <a:t>-il </a:t>
            </a:r>
            <a:r>
              <a:rPr lang="en-US" sz="2400" b="1" dirty="0" err="1"/>
              <a:t>s’inscrire</a:t>
            </a:r>
            <a:r>
              <a:rPr lang="en-US" sz="2400" b="1" dirty="0"/>
              <a:t> au régime </a:t>
            </a:r>
            <a:r>
              <a:rPr lang="en-US" sz="2400" b="1" dirty="0" err="1"/>
              <a:t>ou</a:t>
            </a:r>
            <a:r>
              <a:rPr lang="en-US" sz="2400" b="1" dirty="0"/>
              <a:t> </a:t>
            </a:r>
            <a:r>
              <a:rPr lang="en-US" sz="2400" b="1" dirty="0" err="1"/>
              <a:t>choisir</a:t>
            </a:r>
            <a:r>
              <a:rPr lang="en-US" sz="2400" b="1" dirty="0"/>
              <a:t> de </a:t>
            </a:r>
            <a:r>
              <a:rPr lang="en-US" sz="2400" b="1" dirty="0" err="1"/>
              <a:t>nouvelles</a:t>
            </a:r>
            <a:r>
              <a:rPr lang="en-US" sz="2400" b="1" dirty="0"/>
              <a:t> </a:t>
            </a:r>
            <a:r>
              <a:rPr lang="en-US" sz="2400" b="1" dirty="0" err="1"/>
              <a:t>garanties</a:t>
            </a:r>
            <a:r>
              <a:rPr lang="en-US" sz="2400" b="1" dirty="0"/>
              <a:t>?</a:t>
            </a:r>
          </a:p>
          <a:p>
            <a:endParaRPr lang="en-CA" sz="2400" b="1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46523-EDB2-933A-B18E-96E91803E55F}"/>
              </a:ext>
            </a:extLst>
          </p:cNvPr>
          <p:cNvSpPr txBox="1"/>
          <p:nvPr/>
        </p:nvSpPr>
        <p:spPr>
          <a:xfrm>
            <a:off x="1270000" y="2388742"/>
            <a:ext cx="10915650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se passe-t-il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ne fait pas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dans les 31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la date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d’inscription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initiale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dans les 31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jours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suivant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un changement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dans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vie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personnelle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professionnelle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« Assurance vie de base » et «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Décès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 mutilation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accidentels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»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étant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obligatoires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aucun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choix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n’est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nécessaire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donc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concernées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Toutefois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concerne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santé et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le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et/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personnes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charge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seront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considérés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comme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tardifs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 des restrictions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s’appliqueront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Les restrictions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applicables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tardifs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signifient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la couverture est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limitée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200 $ pendant les 12 premiers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couverture;.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Les restrictions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applicables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tardifs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santé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impliquent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preuve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d’assurabilité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déclaration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santé) doit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fournie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aux fins de validation. Si la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acceptée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la couverture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prend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la date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d’approbation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En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fonction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l’évaluation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la couverture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être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refusée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L’évaluation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assez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stricte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et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refus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tardives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rares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179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920FC-ECD2-5DD9-C2C6-6CE3DDD87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8F1F21-8521-8BB0-ECF5-29E3B4CBED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FD3C1E-9EA5-B862-16C0-4DE39FA465BB}"/>
              </a:ext>
            </a:extLst>
          </p:cNvPr>
          <p:cNvSpPr txBox="1">
            <a:spLocks/>
          </p:cNvSpPr>
          <p:nvPr/>
        </p:nvSpPr>
        <p:spPr>
          <a:xfrm>
            <a:off x="1041400" y="1600200"/>
            <a:ext cx="10915650" cy="685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Catégories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statut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et incidence sur les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C99017-CEB5-8137-5639-B92917479FBE}"/>
              </a:ext>
            </a:extLst>
          </p:cNvPr>
          <p:cNvSpPr txBox="1"/>
          <p:nvPr/>
        </p:nvSpPr>
        <p:spPr>
          <a:xfrm>
            <a:off x="1117600" y="2593538"/>
            <a:ext cx="838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établies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fonction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l’équivalent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temps plein (ETP) et du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statut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(p. ex.,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congé), tells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qu’ils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déclarés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 le conseil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scolaire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l’administration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scolaire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temps plein correspondent à 6 % des primes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santé et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calculées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prorata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travaillant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temps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partiel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Remarque :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augmenteront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compter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 1er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2026. Tous les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renseignements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sujet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présentés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plus loin dans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présentation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123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A4414-B896-F863-3D2A-8E65A00CA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D4EBDD0-AA3C-5A8D-B107-32DF05EF36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2D8C119-1788-098F-D048-20AF3BC33154}"/>
              </a:ext>
            </a:extLst>
          </p:cNvPr>
          <p:cNvSpPr txBox="1">
            <a:spLocks/>
          </p:cNvSpPr>
          <p:nvPr/>
        </p:nvSpPr>
        <p:spPr>
          <a:xfrm>
            <a:off x="1041400" y="1447800"/>
            <a:ext cx="10915650" cy="685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</a:t>
            </a:r>
            <a:r>
              <a:rPr lang="en-US" sz="2400" b="1" kern="0" dirty="0"/>
              <a:t> 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–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Catégories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statut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et incidence sur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leurs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946575-EA36-06F2-3278-44C9FB2A7BBA}"/>
              </a:ext>
            </a:extLst>
          </p:cNvPr>
          <p:cNvSpPr txBox="1"/>
          <p:nvPr/>
        </p:nvSpPr>
        <p:spPr>
          <a:xfrm>
            <a:off x="1117600" y="2133600"/>
            <a:ext cx="115824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congé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maladie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payé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congé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prévu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par la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loi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(p. ex., congé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maternité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congé parental),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demeurent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identiques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celles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(6 % de la prime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santé et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employés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temps plein, et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calculées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au prorate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employés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temps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partiel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reçoivent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d’invalidité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longue durée (ILD),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restent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identiques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celles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versées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lorsqu’ils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étaient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service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(6 % de la prime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santé et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employés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temps plein, et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calculées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prorata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employés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temps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partiel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 pendant les 24 premiers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Après 24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d’ILD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choisir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conserver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santé et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à condition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d’assumer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100 %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  <a:p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Pour la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plupart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autres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congés,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notamment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les congés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maladie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payés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les congés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parentaux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prolongés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les congés avec report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salaire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 les congés pour raisons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personnelles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ainsi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mis à pied,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conserver pendant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congé la couverture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bénéficiaient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lorsqu’ils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étaient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service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à condition de prendre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charge 100 % des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également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choisir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réduire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couverture,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peuvent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l’augmenter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Si 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suspend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pendant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un congé non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prévu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par la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loi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il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peut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réactiver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avant son retour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fonctions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actives dans un poste admissible.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34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DC682-95A3-9B8F-C21E-CBDD4BEC7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6D98D4-274D-7CC9-0E13-8AE3249B95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E71931-D685-44E2-FCBA-CC6E599F3743}"/>
              </a:ext>
            </a:extLst>
          </p:cNvPr>
          <p:cNvSpPr txBox="1">
            <a:spLocks/>
          </p:cNvSpPr>
          <p:nvPr/>
        </p:nvSpPr>
        <p:spPr>
          <a:xfrm>
            <a:off x="1041400" y="1447800"/>
            <a:ext cx="10915650" cy="685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Catégories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statut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et incidence sur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leurs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426E6-88C4-F60F-1233-665E634CC3B9}"/>
              </a:ext>
            </a:extLst>
          </p:cNvPr>
          <p:cNvSpPr txBox="1"/>
          <p:nvPr/>
        </p:nvSpPr>
        <p:spPr>
          <a:xfrm>
            <a:off x="1117600" y="2318535"/>
            <a:ext cx="83058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L’admissibilité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d’un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maintenir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couverture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s’applique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également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pendant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mise à pied pour cause de suppression de poste : </a:t>
            </a:r>
          </a:p>
          <a:p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jusqu’à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un maximum de 24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heures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compter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la date de mise à pied pour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inscrit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liste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rappel,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jusqu’à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un maximum de six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compter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la date de mise à pied pour 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mis à pied pour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durée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indéterminée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 qui ne figure pas sur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liste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rappel.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700" b="1" dirty="0">
                <a:latin typeface="Arial" panose="020B0604020202020204" pitchFamily="34" charset="0"/>
                <a:cs typeface="Arial" panose="020B0604020202020204" pitchFamily="34" charset="0"/>
              </a:rPr>
              <a:t>Remarque :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Cette disposition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s'applique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aux mises à pied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estivales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.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permanents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remplissaient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les conditions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d’admissibilité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le dernier jour </a:t>
            </a:r>
            <a:b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de travail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prévu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avant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l'été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continuent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d'y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avoir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droit pendant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l'été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versant les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mêmes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qu'ils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payaient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tant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actifs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(à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moins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qu'ils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démissionnent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prennent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retraite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). Si un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est mis à pied après la pause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estivale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n'a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pas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fonctions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actives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auxquelles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reprendre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date marque le début de son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admissibilité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raison de mise à pied.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596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68AFD-553F-2B3A-3D20-B78DAD22A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F79D4-276E-9627-1F50-3E1BCD536D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61A1CE2-E316-612B-56FE-B13F7D35F94C}"/>
              </a:ext>
            </a:extLst>
          </p:cNvPr>
          <p:cNvSpPr txBox="1">
            <a:spLocks/>
          </p:cNvSpPr>
          <p:nvPr/>
        </p:nvSpPr>
        <p:spPr>
          <a:xfrm>
            <a:off x="289560" y="1652157"/>
            <a:ext cx="12029440" cy="633844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</a:t>
            </a:r>
            <a:r>
              <a:rPr lang="en-US" sz="2400" b="1" kern="0" dirty="0"/>
              <a:t> 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– le 1er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septembre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2026 :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optimisation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</a:t>
            </a:r>
            <a:br>
              <a:rPr lang="en-US" sz="2400" b="1" kern="0" dirty="0">
                <a:solidFill>
                  <a:sysClr val="windowText" lastClr="000000"/>
                </a:solidFill>
              </a:rPr>
            </a:br>
            <a:r>
              <a:rPr lang="en-US" sz="2400" b="1" kern="0" dirty="0">
                <a:solidFill>
                  <a:sysClr val="windowText" lastClr="000000"/>
                </a:solidFill>
              </a:rPr>
              <a:t>la conception des régimes et modification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65D17C-DFEC-DB56-B117-D8C4C6120637}"/>
              </a:ext>
            </a:extLst>
          </p:cNvPr>
          <p:cNvSpPr txBox="1"/>
          <p:nvPr/>
        </p:nvSpPr>
        <p:spPr>
          <a:xfrm>
            <a:off x="355600" y="2362200"/>
            <a:ext cx="12192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Phase 3 : 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biosimilaires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Orientation des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d’un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biologique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référence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vers un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spécialité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biosimilaire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(avec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possibilité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recours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– 131demandeurs</a:t>
            </a:r>
          </a:p>
          <a:p>
            <a:pPr marL="342900" indent="-34290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Phase 2 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génériques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privilégiés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Orientation des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remboursement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certains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spécialité vers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l’une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options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génériques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inférieur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efficacité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identique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– 6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Phase 4 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spécialisés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MemberRx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Inciter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davantage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 à se faire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délivrer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MemberRx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30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Établissement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prix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fondé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sur un prix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référence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inhibiteurs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pompe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protons – Fixer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niveau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remboursement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au deuxième prix le plus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concurrentiel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6 831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demandeurs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Assurance vie de base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Exonération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primes 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Transfert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contrôle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réserve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/du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passif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Manuvie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la FSSBE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Benefits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aucune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incidence pour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Rajuster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la part des primes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payées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par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afin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qu’elle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corresponde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réellement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à 6 % du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coût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santé et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94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99DA6-3AA7-AEB3-66E7-07B9B886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3A7AF8-64FE-5953-15B7-7250BD9B1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87400" y="-39188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418483-5A98-C0C7-AF8D-538759D0510B}"/>
              </a:ext>
            </a:extLst>
          </p:cNvPr>
          <p:cNvSpPr txBox="1">
            <a:spLocks/>
          </p:cNvSpPr>
          <p:nvPr/>
        </p:nvSpPr>
        <p:spPr>
          <a:xfrm>
            <a:off x="965200" y="1501898"/>
            <a:ext cx="10915650" cy="61210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</a:t>
            </a:r>
            <a:r>
              <a:rPr lang="en-US" sz="2400" b="1" kern="0" dirty="0"/>
              <a:t> 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– Modifications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apportées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aux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(primes)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le 1er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septembre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2026 </a:t>
            </a:r>
          </a:p>
          <a:p>
            <a:r>
              <a:rPr lang="en-US" b="1" kern="0" dirty="0">
                <a:solidFill>
                  <a:sysClr val="windowText" lastClr="000000"/>
                </a:solidFill>
              </a:rPr>
              <a:t>Personnel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enseignant</a:t>
            </a:r>
            <a:r>
              <a:rPr lang="en-US" b="1" kern="0" dirty="0">
                <a:solidFill>
                  <a:sysClr val="windowText" lastClr="000000"/>
                </a:solidFill>
              </a:rPr>
              <a:t> permanent et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enseignants</a:t>
            </a:r>
            <a:r>
              <a:rPr lang="en-US" b="1" kern="0" dirty="0">
                <a:solidFill>
                  <a:sysClr val="windowText" lastClr="000000"/>
                </a:solidFill>
              </a:rPr>
              <a:t>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suppléants</a:t>
            </a:r>
            <a:r>
              <a:rPr lang="en-US" b="1" kern="0" dirty="0">
                <a:solidFill>
                  <a:sysClr val="windowText" lastClr="000000"/>
                </a:solidFill>
              </a:rPr>
              <a:t>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en</a:t>
            </a:r>
            <a:r>
              <a:rPr lang="en-US" b="1" kern="0" dirty="0">
                <a:solidFill>
                  <a:sysClr val="windowText" lastClr="000000"/>
                </a:solidFill>
              </a:rPr>
              <a:t> affectation de longue durée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admissibles</a:t>
            </a:r>
            <a:endParaRPr lang="en-US" sz="2800" b="1" dirty="0"/>
          </a:p>
          <a:p>
            <a:r>
              <a:rPr lang="en-US" sz="2400" b="1" kern="0" dirty="0">
                <a:solidFill>
                  <a:sysClr val="windowText" lastClr="000000"/>
                </a:solidFill>
              </a:rPr>
              <a:t>                             </a:t>
            </a:r>
            <a:r>
              <a:rPr lang="en-US" b="1" kern="0" dirty="0">
                <a:solidFill>
                  <a:sysClr val="windowText" lastClr="000000"/>
                </a:solidFill>
              </a:rPr>
              <a:t>Eligible OSSTF Permanent Contract Teachers and LTOs</a:t>
            </a:r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D7F86895-7FE0-0E12-5B3F-EBE9D2786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4797449"/>
              </p:ext>
            </p:extLst>
          </p:nvPr>
        </p:nvGraphicFramePr>
        <p:xfrm>
          <a:off x="1041400" y="2686050"/>
          <a:ext cx="12320588" cy="506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242123" imgH="3407175" progId="Word.Document.12">
                  <p:embed/>
                </p:oleObj>
              </mc:Choice>
              <mc:Fallback>
                <p:oleObj name="Document" r:id="rId4" imgW="8242123" imgH="3407175" progId="Word.Document.12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D7F86895-7FE0-0E12-5B3F-EBE9D27867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1400" y="2686050"/>
                        <a:ext cx="12320588" cy="506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8821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E2149-A1D4-FA41-A8F8-5C8F1B05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DDC1B-F3FF-065F-B109-434E983611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51D293A-A3A2-F88F-FFAD-23FBF6B57472}"/>
              </a:ext>
            </a:extLst>
          </p:cNvPr>
          <p:cNvSpPr txBox="1">
            <a:spLocks/>
          </p:cNvSpPr>
          <p:nvPr/>
        </p:nvSpPr>
        <p:spPr>
          <a:xfrm>
            <a:off x="1041400" y="1569444"/>
            <a:ext cx="10915650" cy="86895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</a:t>
            </a:r>
            <a:r>
              <a:rPr lang="en-US" sz="2400" b="1" kern="0" dirty="0"/>
              <a:t> 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– Modifications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apportées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aux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cotisations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(primes) des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le 1er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septembre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2026 </a:t>
            </a:r>
          </a:p>
          <a:p>
            <a:r>
              <a:rPr lang="en-US" b="1" kern="0" dirty="0" err="1">
                <a:solidFill>
                  <a:sysClr val="windowText" lastClr="000000"/>
                </a:solidFill>
              </a:rPr>
              <a:t>Travailleuses</a:t>
            </a:r>
            <a:r>
              <a:rPr lang="en-US" b="1" kern="0" dirty="0">
                <a:solidFill>
                  <a:sysClr val="windowText" lastClr="000000"/>
                </a:solidFill>
              </a:rPr>
              <a:t> et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travailleurs</a:t>
            </a:r>
            <a:r>
              <a:rPr lang="en-US" b="1" kern="0" dirty="0">
                <a:solidFill>
                  <a:sysClr val="windowText" lastClr="000000"/>
                </a:solidFill>
              </a:rPr>
              <a:t>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en</a:t>
            </a:r>
            <a:r>
              <a:rPr lang="en-US" b="1" kern="0" dirty="0">
                <a:solidFill>
                  <a:sysClr val="windowText" lastClr="000000"/>
                </a:solidFill>
              </a:rPr>
              <a:t>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éducation</a:t>
            </a:r>
            <a:r>
              <a:rPr lang="en-US" b="1" kern="0" dirty="0">
                <a:solidFill>
                  <a:sysClr val="windowText" lastClr="000000"/>
                </a:solidFill>
              </a:rPr>
              <a:t> permanents et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en</a:t>
            </a:r>
            <a:r>
              <a:rPr lang="en-US" b="1" kern="0" dirty="0">
                <a:solidFill>
                  <a:sysClr val="windowText" lastClr="000000"/>
                </a:solidFill>
              </a:rPr>
              <a:t> affectation de longue durée </a:t>
            </a:r>
            <a:r>
              <a:rPr lang="en-US" b="1" kern="0" dirty="0" err="1">
                <a:solidFill>
                  <a:sysClr val="windowText" lastClr="000000"/>
                </a:solidFill>
              </a:rPr>
              <a:t>admissibles</a:t>
            </a:r>
            <a:r>
              <a:rPr lang="en-US" b="1" kern="0" dirty="0">
                <a:solidFill>
                  <a:sysClr val="windowText" lastClr="000000"/>
                </a:solidFill>
              </a:rPr>
              <a:t> Education Workers and LTAs</a:t>
            </a:r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7CC951-7675-4806-936C-F4127153DD36}"/>
              </a:ext>
            </a:extLst>
          </p:cNvPr>
          <p:cNvSpPr txBox="1"/>
          <p:nvPr/>
        </p:nvSpPr>
        <p:spPr>
          <a:xfrm>
            <a:off x="2032000" y="2593538"/>
            <a:ext cx="7467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40640-9F4E-ECA9-4AC2-741FD9D949E9}"/>
              </a:ext>
            </a:extLst>
          </p:cNvPr>
          <p:cNvSpPr txBox="1"/>
          <p:nvPr/>
        </p:nvSpPr>
        <p:spPr>
          <a:xfrm>
            <a:off x="1358758" y="2627785"/>
            <a:ext cx="7263828" cy="868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CA" sz="180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DA1959-920F-51F3-FFC4-66DFA602DABC}"/>
              </a:ext>
            </a:extLst>
          </p:cNvPr>
          <p:cNvSpPr txBox="1"/>
          <p:nvPr/>
        </p:nvSpPr>
        <p:spPr>
          <a:xfrm>
            <a:off x="1033124" y="3695599"/>
            <a:ext cx="9153702" cy="47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CA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C52DAB3-A08A-A72E-A494-512ECFAA92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432920"/>
              </p:ext>
            </p:extLst>
          </p:nvPr>
        </p:nvGraphicFramePr>
        <p:xfrm>
          <a:off x="1190625" y="3051175"/>
          <a:ext cx="12217400" cy="454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8242123" imgH="3061018" progId="Word.Document.12">
                  <p:embed/>
                </p:oleObj>
              </mc:Choice>
              <mc:Fallback>
                <p:oleObj name="Document" r:id="rId4" imgW="8242123" imgH="3061018" progId="Word.Documen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C52DAB3-A08A-A72E-A494-512ECFAA92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0625" y="3051175"/>
                        <a:ext cx="12217400" cy="4541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3211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2FBB6-2D24-21BB-3481-AB6FE6E4C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C53923-089A-CFBF-3B69-58F7E7492C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149859-D219-FFC0-D761-2AD242666213}"/>
              </a:ext>
            </a:extLst>
          </p:cNvPr>
          <p:cNvSpPr txBox="1">
            <a:spLocks/>
          </p:cNvSpPr>
          <p:nvPr/>
        </p:nvSpPr>
        <p:spPr>
          <a:xfrm>
            <a:off x="1041400" y="1600200"/>
            <a:ext cx="10915650" cy="685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- C</a:t>
            </a:r>
            <a:r>
              <a:rPr lang="en-US" sz="2400" b="1" dirty="0"/>
              <a:t>hangements </a:t>
            </a:r>
            <a:r>
              <a:rPr lang="en-US" sz="2400" b="1" dirty="0" err="1"/>
              <a:t>prévus</a:t>
            </a:r>
            <a:r>
              <a:rPr lang="en-US" sz="2400" b="1" dirty="0"/>
              <a:t> </a:t>
            </a:r>
            <a:br>
              <a:rPr lang="en-US" sz="2400" b="1" dirty="0"/>
            </a:br>
            <a:r>
              <a:rPr lang="en-US" sz="2400" b="1" dirty="0"/>
              <a:t>le 1</a:t>
            </a:r>
            <a:r>
              <a:rPr lang="en-US" sz="2400" b="1" baseline="30000" dirty="0"/>
              <a:t>er</a:t>
            </a:r>
            <a:r>
              <a:rPr lang="en-US" sz="2400" b="1" dirty="0"/>
              <a:t> </a:t>
            </a:r>
            <a:r>
              <a:rPr lang="en-US" sz="2400" b="1" dirty="0" err="1"/>
              <a:t>septembre</a:t>
            </a:r>
            <a:r>
              <a:rPr lang="en-US" sz="2400" b="1" dirty="0"/>
              <a:t> 2026 – </a:t>
            </a:r>
            <a:r>
              <a:rPr lang="en-US" sz="2400" b="1" dirty="0" err="1"/>
              <a:t>optimisation</a:t>
            </a:r>
            <a:r>
              <a:rPr lang="en-US" sz="2400" b="1" dirty="0"/>
              <a:t> du régime et </a:t>
            </a:r>
            <a:r>
              <a:rPr lang="en-US" sz="2400" b="1" dirty="0" err="1"/>
              <a:t>cotisations</a:t>
            </a:r>
            <a:r>
              <a:rPr lang="en-US" sz="2400" b="1" dirty="0"/>
              <a:t> des </a:t>
            </a:r>
            <a:r>
              <a:rPr lang="en-US" sz="2400" b="1" dirty="0" err="1"/>
              <a:t>membres</a:t>
            </a:r>
            <a:endParaRPr lang="en-US" sz="2400" b="1" dirty="0"/>
          </a:p>
          <a:p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DC85C4-2EA2-21FB-12D2-56D2EE4E24D6}"/>
              </a:ext>
            </a:extLst>
          </p:cNvPr>
          <p:cNvSpPr txBox="1"/>
          <p:nvPr/>
        </p:nvSpPr>
        <p:spPr>
          <a:xfrm>
            <a:off x="1117600" y="2265452"/>
            <a:ext cx="915370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b="1" dirty="0"/>
          </a:p>
          <a:p>
            <a:r>
              <a:rPr lang="en-CA" b="1" dirty="0"/>
              <a:t>REMARQUE :</a:t>
            </a:r>
          </a:p>
          <a:p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Dans les tableaux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relatifs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, ETP 0.0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s’applique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permanents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admissibles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congé personnel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congé sans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solde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bénéficiaires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d’invalidité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longue durée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demande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cours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depuis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au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moins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la date de début des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est le 1er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après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date. Les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bénéficiaires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d’invalidité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longue durée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la date de début des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prestations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antérieure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au 1er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continuent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cotiser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selon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taux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vigueur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avant le 1er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septembre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2026. La part des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cotisations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pour les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santé et les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soins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dentaires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est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mensuelle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comprend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taxe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de vente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provinciale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(TVP).</a:t>
            </a:r>
          </a:p>
          <a:p>
            <a:endParaRPr lang="en-CA" dirty="0"/>
          </a:p>
          <a:p>
            <a:endParaRPr lang="en-CA" dirty="0"/>
          </a:p>
          <a:p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87280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53A5-27BC-A40E-F57C-AAA529358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206915-F612-C321-4F76-2E7B35D8A0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760277" cy="775880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0A4DC1C-21CC-D9D5-84AD-07856994A25F}"/>
              </a:ext>
            </a:extLst>
          </p:cNvPr>
          <p:cNvSpPr txBox="1">
            <a:spLocks/>
          </p:cNvSpPr>
          <p:nvPr/>
        </p:nvSpPr>
        <p:spPr>
          <a:xfrm>
            <a:off x="1041400" y="1524000"/>
            <a:ext cx="10841896" cy="72644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Documentation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d’information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disponible aux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03D961-5F0E-7576-FFDF-70C07F061C1C}"/>
              </a:ext>
            </a:extLst>
          </p:cNvPr>
          <p:cNvSpPr txBox="1"/>
          <p:nvPr/>
        </p:nvSpPr>
        <p:spPr>
          <a:xfrm>
            <a:off x="1057953" y="1887220"/>
            <a:ext cx="112014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savoir plus,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rendez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-vous sur le site Web Notre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d’avantages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/FEESO </a:t>
            </a:r>
            <a:r>
              <a:rPr lang="en-CA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 Benefits</a:t>
            </a:r>
            <a:endParaRPr lang="en-CA" dirty="0">
              <a:solidFill>
                <a:schemeClr val="accent1"/>
              </a:solidFill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Avantages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/FEESO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bref</a:t>
            </a:r>
            <a:endParaRPr lang="en-C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OSSTF-ELHT-FR-BAAG-09-2026-FR</a:t>
            </a:r>
            <a:endParaRPr lang="en-C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Section sur la FAQ </a:t>
            </a:r>
            <a:r>
              <a:rPr lang="en-CA" u="sng" dirty="0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 - OSSTF Benefits</a:t>
            </a:r>
            <a:r>
              <a:rPr lang="en-CA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C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Section sur les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ressources</a:t>
            </a:r>
            <a:r>
              <a:rPr lang="en-US" u="sng" dirty="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 </a:t>
            </a:r>
            <a:r>
              <a:rPr lang="en-CA" u="sng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Archive - OSSTF Benefits</a:t>
            </a:r>
            <a:endParaRPr lang="en-CA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Section sur les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nouvelles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u="sng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Nouvelles - OSSTF </a:t>
            </a:r>
            <a:r>
              <a:rPr lang="en-CA" u="sng" dirty="0" err="1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Benefits</a:t>
            </a:r>
            <a:r>
              <a:rPr lang="en-CA" u="sng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OSSTF</a:t>
            </a:r>
            <a:r>
              <a:rPr lang="en-CA" u="sng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Benefits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De plus, par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l’entremise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la connexion 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RAEO</a:t>
            </a:r>
            <a:r>
              <a:rPr lang="en-CA" dirty="0">
                <a:solidFill>
                  <a:srgbClr val="FFFFFF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CA" dirty="0" err="1">
                <a:solidFill>
                  <a:schemeClr val="tx2">
                    <a:lumMod val="60000"/>
                    <a:lumOff val="4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l’inscription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OTIP RAEO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digital experience! | OTIP RAEO</a:t>
            </a:r>
            <a:r>
              <a:rPr lang="en-CA" dirty="0">
                <a:solidFill>
                  <a:schemeClr val="tx2">
                    <a:lumMod val="60000"/>
                    <a:lumOff val="4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OTIP </a:t>
            </a:r>
            <a:r>
              <a:rPr lang="en-CA">
                <a:solidFill>
                  <a:schemeClr val="tx2">
                    <a:lumMod val="60000"/>
                    <a:lumOff val="4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RAEO</a:t>
            </a:r>
            <a:r>
              <a:rPr lang="en-CA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CA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accès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qui suit :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Le service à la clientèle du RAEO propose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FAQ sur de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nombreux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sujets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u="sng" dirty="0">
                <a:solidFill>
                  <a:schemeClr val="accent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Service à la clientèle | OTIP RAEO</a:t>
            </a:r>
            <a:endParaRPr lang="en-CA" dirty="0">
              <a:solidFill>
                <a:schemeClr val="accent1"/>
              </a:solidFill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Nouvelles et mises à jour du RAEO </a:t>
            </a:r>
            <a:r>
              <a:rPr lang="en-CA" u="sng" dirty="0">
                <a:solidFill>
                  <a:schemeClr val="accent1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Nouvelles et mises à jour | OTIP RAEO</a:t>
            </a:r>
            <a:endParaRPr lang="en-CA" dirty="0">
              <a:solidFill>
                <a:schemeClr val="accent1"/>
              </a:solidFill>
            </a:endParaRPr>
          </a:p>
          <a:p>
            <a:endParaRPr lang="en-CA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423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099E6-8421-2C09-AA23-48B057BFA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5F6907-D4FD-33EF-29C4-2027C0789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9E9D90-BAE5-BEF4-D7E4-60D3367E203B}"/>
              </a:ext>
            </a:extLst>
          </p:cNvPr>
          <p:cNvSpPr txBox="1">
            <a:spLocks/>
          </p:cNvSpPr>
          <p:nvPr/>
        </p:nvSpPr>
        <p:spPr>
          <a:xfrm>
            <a:off x="1041400" y="1447800"/>
            <a:ext cx="10915650" cy="8382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Documentation </a:t>
            </a:r>
            <a:br>
              <a:rPr lang="en-US" sz="2400" b="1" kern="0" dirty="0">
                <a:solidFill>
                  <a:sysClr val="windowText" lastClr="000000"/>
                </a:solidFill>
              </a:rPr>
            </a:br>
            <a:r>
              <a:rPr lang="en-US" sz="2400" b="1" kern="0" dirty="0" err="1">
                <a:solidFill>
                  <a:sysClr val="windowText" lastClr="000000"/>
                </a:solidFill>
              </a:rPr>
              <a:t>d’information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disponible aux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EF51D9-5421-2068-0C8C-53AF3273E03C}"/>
              </a:ext>
            </a:extLst>
          </p:cNvPr>
          <p:cNvSpPr txBox="1"/>
          <p:nvPr/>
        </p:nvSpPr>
        <p:spPr>
          <a:xfrm>
            <a:off x="1117600" y="2265452"/>
            <a:ext cx="112776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Besoin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d’aide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trouverez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renseignements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sur la conception du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la couverture dans le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livret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qui est disponible aux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l’entremise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leur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compte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sur le site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du RAEO. 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1). Une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fois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connecté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compte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régime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collective. </a:t>
            </a:r>
            <a:endParaRPr lang="en-CA" dirty="0"/>
          </a:p>
          <a:p>
            <a:pPr lvl="0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2).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Sélectionnez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Consulter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livret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Vous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pouvez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également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faire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parvenir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questions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concernant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la couverture,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l’inscription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le choix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traitement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demandes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règlement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un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représentant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du RAEO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composant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le 1 866 783-6847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communiquant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clavardage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par courriel par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l’entremise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de Mon compte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membre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du RAEO.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De plus, vous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pouvez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envoyer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vos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questions à la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boîte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courriel </a:t>
            </a:r>
            <a:r>
              <a:rPr lang="en-CA" u="sng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comments@osstfbenefits.ca</a:t>
            </a:r>
            <a:r>
              <a:rPr lang="en-CA" dirty="0">
                <a:solidFill>
                  <a:schemeClr val="accent1"/>
                </a:solidFill>
              </a:rPr>
              <a:t> </a:t>
            </a:r>
            <a:br>
              <a:rPr lang="en-CA" dirty="0">
                <a:solidFill>
                  <a:schemeClr val="accent1"/>
                </a:solidFill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par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l’intermédiaire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la section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commentaires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sur le site Web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Benefits.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Les questions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soumises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examinées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régulièrement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la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directrice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directrice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générale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répondront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questions.</a:t>
            </a:r>
          </a:p>
          <a:p>
            <a:endParaRPr lang="en-CA" dirty="0"/>
          </a:p>
          <a:p>
            <a:endParaRPr lang="en-CA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5459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FB6C8-E9F4-6FD0-427A-65130B8B3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671D50-F140-D2A8-79AA-D631789BD3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11200" y="-19594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79F0565-3307-07C2-081F-905866E55DAF}"/>
              </a:ext>
            </a:extLst>
          </p:cNvPr>
          <p:cNvSpPr txBox="1">
            <a:spLocks/>
          </p:cNvSpPr>
          <p:nvPr/>
        </p:nvSpPr>
        <p:spPr>
          <a:xfrm>
            <a:off x="1041400" y="1600200"/>
            <a:ext cx="10915650" cy="6858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kern="0" dirty="0">
                <a:solidFill>
                  <a:sysClr val="windowText" lastClr="000000"/>
                </a:solidFill>
              </a:rPr>
              <a:t>Régimes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d’assurance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de la FSSBE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d’OSSTF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/FEESO – Documentation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d’information</a:t>
            </a:r>
            <a:r>
              <a:rPr lang="en-US" sz="2400" b="1" kern="0" dirty="0">
                <a:solidFill>
                  <a:sysClr val="windowText" lastClr="000000"/>
                </a:solidFill>
              </a:rPr>
              <a:t> disponible aux </a:t>
            </a:r>
            <a:r>
              <a:rPr lang="en-US" sz="2400" b="1" kern="0" dirty="0" err="1">
                <a:solidFill>
                  <a:sysClr val="windowText" lastClr="000000"/>
                </a:solidFill>
              </a:rPr>
              <a:t>membres</a:t>
            </a:r>
            <a:endParaRPr lang="en-US" sz="2400" b="1" kern="0" dirty="0">
              <a:solidFill>
                <a:sysClr val="windowText" lastClr="000000"/>
              </a:solidFill>
            </a:endParaRPr>
          </a:p>
          <a:p>
            <a:endParaRPr lang="en-US" sz="2400" b="1" dirty="0"/>
          </a:p>
          <a:p>
            <a:endParaRPr lang="en-US" sz="2400" dirty="0"/>
          </a:p>
          <a:p>
            <a:endParaRPr lang="en-CA" sz="2400" b="1" kern="0" dirty="0">
              <a:solidFill>
                <a:sysClr val="windowText" lastClr="0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0ABFCE-C35A-8918-6BB9-562AFCA0AF22}"/>
              </a:ext>
            </a:extLst>
          </p:cNvPr>
          <p:cNvSpPr txBox="1"/>
          <p:nvPr/>
        </p:nvSpPr>
        <p:spPr>
          <a:xfrm>
            <a:off x="1117600" y="2265452"/>
            <a:ext cx="915370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Besoin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d’aide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Pour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obtenir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l’aide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et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réponses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des questions plus complexes se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rapportant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aux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garanties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d’assurance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, les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dirigeants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locaux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invités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contacter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directement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le service des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avantages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sociaux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de la FSSBE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d’OSSTF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/FEESO aux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adresses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suivantes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b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Donna Morrison,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Directrice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générale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Courriel :  donna.morrison@osstfbenefits.ca</a:t>
            </a:r>
          </a:p>
          <a:p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: 519 501-6418</a:t>
            </a: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Dayle Whittaker, </a:t>
            </a:r>
            <a:r>
              <a:rPr lang="en-CA" b="1" dirty="0" err="1">
                <a:latin typeface="Arial" panose="020B0604020202020204" pitchFamily="34" charset="0"/>
                <a:cs typeface="Arial" panose="020B0604020202020204" pitchFamily="34" charset="0"/>
              </a:rPr>
              <a:t>Directrice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Courriel : 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dayle.whittaker@osstfbenefits.ca</a:t>
            </a:r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ts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dirty="0" err="1">
                <a:latin typeface="Arial" panose="020B0604020202020204" pitchFamily="34" charset="0"/>
                <a:cs typeface="Arial" panose="020B0604020202020204" pitchFamily="34" charset="0"/>
              </a:rPr>
              <a:t>Téléphone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 : 519 766-7294</a:t>
            </a:r>
          </a:p>
        </p:txBody>
      </p:sp>
    </p:spTree>
    <p:extLst>
      <p:ext uri="{BB962C8B-B14F-4D97-AF65-F5344CB8AC3E}">
        <p14:creationId xmlns:p14="http://schemas.microsoft.com/office/powerpoint/2010/main" val="1945242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A9A685-6565-51FC-287B-93E25E3F9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600" y="457200"/>
            <a:ext cx="13853884" cy="781158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67088BE-EA15-09DC-A186-19DE332894AC}"/>
              </a:ext>
            </a:extLst>
          </p:cNvPr>
          <p:cNvSpPr txBox="1">
            <a:spLocks/>
          </p:cNvSpPr>
          <p:nvPr/>
        </p:nvSpPr>
        <p:spPr>
          <a:xfrm>
            <a:off x="1193800" y="1981200"/>
            <a:ext cx="10991850" cy="381000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</a:t>
            </a:r>
            <a:r>
              <a:rPr lang="en-US" sz="44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questions</a:t>
            </a:r>
            <a:endParaRPr lang="en-CA" sz="4400" b="1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0C04F-A914-50A5-49EA-DE7AA9306C15}"/>
              </a:ext>
            </a:extLst>
          </p:cNvPr>
          <p:cNvSpPr txBox="1"/>
          <p:nvPr/>
        </p:nvSpPr>
        <p:spPr>
          <a:xfrm>
            <a:off x="2794000" y="3172964"/>
            <a:ext cx="70018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93E8C0-1756-7A31-6310-DA2FE5F220F9}"/>
              </a:ext>
            </a:extLst>
          </p:cNvPr>
          <p:cNvSpPr txBox="1"/>
          <p:nvPr/>
        </p:nvSpPr>
        <p:spPr>
          <a:xfrm>
            <a:off x="1727200" y="25146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CA" dirty="0"/>
          </a:p>
        </p:txBody>
      </p:sp>
      <p:pic>
        <p:nvPicPr>
          <p:cNvPr id="7" name="Graphic 6" descr="Question Mark with solid fill">
            <a:extLst>
              <a:ext uri="{FF2B5EF4-FFF2-40B4-BE49-F238E27FC236}">
                <a16:creationId xmlns:a16="http://schemas.microsoft.com/office/drawing/2014/main" id="{13B8120E-CA8E-1CA9-69B2-01B969BCA1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3400" y="34485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24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4643</TotalTime>
  <Words>4145</Words>
  <Application>Microsoft Office PowerPoint</Application>
  <PresentationFormat>Custom</PresentationFormat>
  <Paragraphs>333</Paragraphs>
  <Slides>30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Calibri</vt:lpstr>
      <vt:lpstr>Helvetica</vt:lpstr>
      <vt:lpstr>ITC Franklin Gothic Std Book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Régimes de la FSSBE d’OSSTF/FEESO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Negotiating Priorities 2016-17 Booklet_FINAL.indd</dc:title>
  <dc:creator>audrey.bourque</dc:creator>
  <cp:lastModifiedBy>Dayle Whittaker</cp:lastModifiedBy>
  <cp:revision>44</cp:revision>
  <dcterms:created xsi:type="dcterms:W3CDTF">2016-04-06T15:21:42Z</dcterms:created>
  <dcterms:modified xsi:type="dcterms:W3CDTF">2026-09-25T23:12:04Z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2016-04-06T00:00:00Z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2016-04-06T00:00:00Z</vt:filetime>
  </property>
</Properties>
</file>